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76" r:id="rId8"/>
    <p:sldId id="263" r:id="rId9"/>
    <p:sldId id="274" r:id="rId10"/>
    <p:sldId id="282" r:id="rId11"/>
    <p:sldId id="275" r:id="rId12"/>
    <p:sldId id="281" r:id="rId13"/>
    <p:sldId id="277" r:id="rId14"/>
    <p:sldId id="279" r:id="rId15"/>
    <p:sldId id="278" r:id="rId16"/>
    <p:sldId id="264" r:id="rId17"/>
    <p:sldId id="286" r:id="rId18"/>
    <p:sldId id="292" r:id="rId19"/>
    <p:sldId id="291" r:id="rId20"/>
    <p:sldId id="293" r:id="rId21"/>
    <p:sldId id="294" r:id="rId22"/>
    <p:sldId id="297" r:id="rId23"/>
    <p:sldId id="299" r:id="rId24"/>
    <p:sldId id="298" r:id="rId25"/>
    <p:sldId id="289" r:id="rId26"/>
    <p:sldId id="300" r:id="rId27"/>
    <p:sldId id="288" r:id="rId28"/>
    <p:sldId id="301" r:id="rId29"/>
    <p:sldId id="296" r:id="rId30"/>
    <p:sldId id="265" r:id="rId31"/>
    <p:sldId id="266" r:id="rId32"/>
    <p:sldId id="271" r:id="rId33"/>
    <p:sldId id="272" r:id="rId34"/>
    <p:sldId id="273" r:id="rId35"/>
    <p:sldId id="267" r:id="rId36"/>
    <p:sldId id="269" r:id="rId37"/>
    <p:sldId id="262" r:id="rId38"/>
    <p:sldId id="270" r:id="rId39"/>
    <p:sldId id="268" r:id="rId40"/>
    <p:sldId id="302" r:id="rId41"/>
    <p:sldId id="303" r:id="rId42"/>
    <p:sldId id="304" r:id="rId43"/>
    <p:sldId id="305" r:id="rId44"/>
    <p:sldId id="306" r:id="rId45"/>
    <p:sldId id="312" r:id="rId46"/>
    <p:sldId id="313" r:id="rId47"/>
    <p:sldId id="314" r:id="rId48"/>
    <p:sldId id="315" r:id="rId49"/>
    <p:sldId id="316" r:id="rId50"/>
    <p:sldId id="307" r:id="rId51"/>
    <p:sldId id="308" r:id="rId52"/>
    <p:sldId id="309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FF0066"/>
    <a:srgbClr val="391E09"/>
    <a:srgbClr val="FFFFFF"/>
    <a:srgbClr val="025E06"/>
    <a:srgbClr val="D0FCFE"/>
    <a:srgbClr val="FF6600"/>
    <a:srgbClr val="FED0F9"/>
    <a:srgbClr val="CC0000"/>
    <a:srgbClr val="FFE69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C37A-BA20-4DAB-8D7A-FCFE53A54223}" type="datetimeFigureOut">
              <a:rPr lang="en-US" smtClean="0"/>
              <a:pPr/>
              <a:t>29-Nov-14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212A-5918-40A9-ACA4-8E9112261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C37A-BA20-4DAB-8D7A-FCFE53A54223}" type="datetimeFigureOut">
              <a:rPr lang="en-US" smtClean="0"/>
              <a:pPr/>
              <a:t>29-Nov-14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212A-5918-40A9-ACA4-8E9112261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C37A-BA20-4DAB-8D7A-FCFE53A54223}" type="datetimeFigureOut">
              <a:rPr lang="en-US" smtClean="0"/>
              <a:pPr/>
              <a:t>29-Nov-14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212A-5918-40A9-ACA4-8E9112261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C37A-BA20-4DAB-8D7A-FCFE53A54223}" type="datetimeFigureOut">
              <a:rPr lang="en-US" smtClean="0"/>
              <a:pPr/>
              <a:t>29-Nov-14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212A-5918-40A9-ACA4-8E9112261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C37A-BA20-4DAB-8D7A-FCFE53A54223}" type="datetimeFigureOut">
              <a:rPr lang="en-US" smtClean="0"/>
              <a:pPr/>
              <a:t>29-Nov-14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212A-5918-40A9-ACA4-8E9112261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C37A-BA20-4DAB-8D7A-FCFE53A54223}" type="datetimeFigureOut">
              <a:rPr lang="en-US" smtClean="0"/>
              <a:pPr/>
              <a:t>29-Nov-14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212A-5918-40A9-ACA4-8E9112261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C37A-BA20-4DAB-8D7A-FCFE53A54223}" type="datetimeFigureOut">
              <a:rPr lang="en-US" smtClean="0"/>
              <a:pPr/>
              <a:t>29-Nov-14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212A-5918-40A9-ACA4-8E9112261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C37A-BA20-4DAB-8D7A-FCFE53A54223}" type="datetimeFigureOut">
              <a:rPr lang="en-US" smtClean="0"/>
              <a:pPr/>
              <a:t>29-Nov-14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212A-5918-40A9-ACA4-8E9112261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C37A-BA20-4DAB-8D7A-FCFE53A54223}" type="datetimeFigureOut">
              <a:rPr lang="en-US" smtClean="0"/>
              <a:pPr/>
              <a:t>29-Nov-14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212A-5918-40A9-ACA4-8E9112261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C37A-BA20-4DAB-8D7A-FCFE53A54223}" type="datetimeFigureOut">
              <a:rPr lang="en-US" smtClean="0"/>
              <a:pPr/>
              <a:t>29-Nov-14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212A-5918-40A9-ACA4-8E9112261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C37A-BA20-4DAB-8D7A-FCFE53A54223}" type="datetimeFigureOut">
              <a:rPr lang="en-US" smtClean="0"/>
              <a:pPr/>
              <a:t>29-Nov-14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2212A-5918-40A9-ACA4-8E9112261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DC37A-BA20-4DAB-8D7A-FCFE53A54223}" type="datetimeFigureOut">
              <a:rPr lang="en-US" smtClean="0"/>
              <a:pPr/>
              <a:t>29-Nov-14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2212A-5918-40A9-ACA4-8E9112261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9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52400"/>
            <a:ext cx="8991600" cy="4495800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Flowchart: Manual Input 5"/>
          <p:cNvSpPr/>
          <p:nvPr/>
        </p:nvSpPr>
        <p:spPr>
          <a:xfrm>
            <a:off x="0" y="3810000"/>
            <a:ext cx="9144000" cy="3017520"/>
          </a:xfrm>
          <a:prstGeom prst="flowChartManualInpu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Становништво</a:t>
            </a:r>
            <a:endParaRPr lang="sr-Cyrl-RS" sz="9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sr-Cyrl-RS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света</a:t>
            </a:r>
            <a:endParaRPr lang="en-US" sz="9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" name="Flowchart: Stored Data 8"/>
          <p:cNvSpPr/>
          <p:nvPr/>
        </p:nvSpPr>
        <p:spPr>
          <a:xfrm>
            <a:off x="6248400" y="5638800"/>
            <a:ext cx="2743200" cy="1069848"/>
          </a:xfrm>
          <a:prstGeom prst="flowChartOnlineStorag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chemeClr val="accent2">
                    <a:lumMod val="75000"/>
                  </a:schemeClr>
                </a:solidFill>
              </a:rPr>
              <a:t>М.Ивић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2806700"/>
            <a:ext cx="1905000" cy="1841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Природно кретање становништва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533400"/>
            <a:ext cx="3200400" cy="3124200"/>
          </a:xfrm>
        </p:spPr>
        <p:txBody>
          <a:bodyPr>
            <a:normAutofit fontScale="92500"/>
          </a:bodyPr>
          <a:lstStyle/>
          <a:p>
            <a:r>
              <a:rPr lang="sr-Cyrl-RS" sz="3000" dirty="0" smtClean="0">
                <a:solidFill>
                  <a:srgbClr val="391E09"/>
                </a:solidFill>
              </a:rPr>
              <a:t>Увећавању броја становника у свету допринели су:</a:t>
            </a:r>
          </a:p>
          <a:p>
            <a:r>
              <a:rPr lang="sr-Cyrl-RS" sz="2800" dirty="0" smtClean="0">
                <a:solidFill>
                  <a:srgbClr val="391E09"/>
                </a:solidFill>
              </a:rPr>
              <a:t> 1. Проналазак лекова против маларије и тропске грознице</a:t>
            </a:r>
            <a:endParaRPr lang="en-US" sz="2800" dirty="0">
              <a:solidFill>
                <a:srgbClr val="391E0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52801" y="685800"/>
            <a:ext cx="3276600" cy="3124200"/>
          </a:xfrm>
        </p:spPr>
        <p:txBody>
          <a:bodyPr>
            <a:noAutofit/>
          </a:bodyPr>
          <a:lstStyle/>
          <a:p>
            <a:r>
              <a:rPr lang="sr-Cyrl-RS" sz="2800" dirty="0" smtClean="0">
                <a:solidFill>
                  <a:srgbClr val="391E09"/>
                </a:solidFill>
              </a:rPr>
              <a:t>2. Повећање аграрне производње (помоћ </a:t>
            </a:r>
            <a:endParaRPr lang="en-US" sz="2800" dirty="0" smtClean="0">
              <a:solidFill>
                <a:srgbClr val="391E09"/>
              </a:solidFill>
            </a:endParaRPr>
          </a:p>
          <a:p>
            <a:r>
              <a:rPr lang="sr-Cyrl-RS" sz="2800" dirty="0" smtClean="0">
                <a:solidFill>
                  <a:srgbClr val="391E09"/>
                </a:solidFill>
              </a:rPr>
              <a:t>угроженим земљама  у храни)</a:t>
            </a:r>
            <a:r>
              <a:rPr lang="sr-Latn-RS" sz="2800" dirty="0" smtClean="0">
                <a:solidFill>
                  <a:srgbClr val="391E09"/>
                </a:solidFill>
              </a:rPr>
              <a:t>:</a:t>
            </a:r>
            <a:r>
              <a:rPr lang="en-US" sz="2800" dirty="0" smtClean="0">
                <a:solidFill>
                  <a:srgbClr val="391E09"/>
                </a:solidFill>
              </a:rPr>
              <a:t>  </a:t>
            </a:r>
            <a:r>
              <a:rPr lang="sr-Latn-RS" sz="2800" dirty="0" smtClean="0">
                <a:solidFill>
                  <a:srgbClr val="391E09"/>
                </a:solidFill>
              </a:rPr>
              <a:t>FAO, UNICEF</a:t>
            </a:r>
            <a:endParaRPr lang="en-US" sz="2800" dirty="0">
              <a:solidFill>
                <a:srgbClr val="391E09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3708400"/>
            <a:ext cx="4267200" cy="307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1" y="3886200"/>
            <a:ext cx="4623544" cy="2628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3820" y="609600"/>
            <a:ext cx="2637780" cy="2770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sr-Cyrl-RS" b="1" dirty="0" smtClean="0"/>
              <a:t>Природно кретање становништва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991600" cy="3505200"/>
          </a:xfrm>
        </p:spPr>
        <p:txBody>
          <a:bodyPr>
            <a:normAutofit fontScale="85000" lnSpcReduction="10000"/>
          </a:bodyPr>
          <a:lstStyle/>
          <a:p>
            <a:r>
              <a:rPr lang="sr-Cyrl-RS" b="1" dirty="0" smtClean="0">
                <a:solidFill>
                  <a:srgbClr val="FF0000"/>
                </a:solidFill>
              </a:rPr>
              <a:t>Стопа морталитета на светском нивоу:7,89 ‰</a:t>
            </a:r>
          </a:p>
          <a:p>
            <a:r>
              <a:rPr lang="sr-Cyrl-RS" dirty="0" smtClean="0"/>
              <a:t>Узроци високе стопе морталитета: низак животни стандард, непостојање хигијенских и здравствених услова, епидемије, ратови, глад,  природне непогоде,.. </a:t>
            </a:r>
          </a:p>
          <a:p>
            <a:r>
              <a:rPr lang="sr-Cyrl-RS" dirty="0" smtClean="0"/>
              <a:t>Највиша стопа морталитета: </a:t>
            </a:r>
            <a:r>
              <a:rPr lang="sr-Cyrl-RS" b="1" dirty="0" smtClean="0">
                <a:solidFill>
                  <a:srgbClr val="FF0000"/>
                </a:solidFill>
              </a:rPr>
              <a:t>Јужноафричка република (17,49‰)</a:t>
            </a:r>
            <a:r>
              <a:rPr lang="sr-Cyrl-RS" dirty="0" smtClean="0"/>
              <a:t>, Украјина (15,72‰), Лесото (14,91‰), Чад, Гвинеја Бисао, Бугарска, Афганистан, ЦАР, Сомалија, Русија (од 14-15‰) </a:t>
            </a:r>
            <a:endParaRPr lang="en-US" dirty="0"/>
          </a:p>
        </p:txBody>
      </p:sp>
      <p:pic>
        <p:nvPicPr>
          <p:cNvPr id="4098" name="Picture 2" descr="D:\MILKA DESKTOP\PREZENTACIJA STANOVNISTVO SVETA\Childrens-of-Africa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23213" y="4191000"/>
            <a:ext cx="3358587" cy="2211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" y="4631208"/>
            <a:ext cx="3429000" cy="217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81800" y="3352800"/>
            <a:ext cx="2286000" cy="3432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533400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“Нестанак”становништва(депопулација)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1"/>
            <a:ext cx="8839200" cy="3581399"/>
          </a:xfrm>
        </p:spPr>
        <p:txBody>
          <a:bodyPr>
            <a:normAutofit fontScale="70000" lnSpcReduction="20000"/>
          </a:bodyPr>
          <a:lstStyle/>
          <a:p>
            <a:r>
              <a:rPr lang="sr-Cyrl-RS" dirty="0" smtClean="0"/>
              <a:t>У прошлости су познати примери за висок морталитет становништва:</a:t>
            </a:r>
          </a:p>
          <a:p>
            <a:pPr>
              <a:buFontTx/>
              <a:buChar char="-"/>
            </a:pPr>
            <a:r>
              <a:rPr lang="sr-Cyrl-RS" i="1" dirty="0" smtClean="0"/>
              <a:t>“Легенда о 7 гладних година”</a:t>
            </a:r>
            <a:r>
              <a:rPr lang="sr-Cyrl-RS" dirty="0" smtClean="0"/>
              <a:t>: У Европи је од 1600-1700.г забележен хладнији период када нису довољно рађале житарице. У периоду од 34 године од глади је умрло више десетина хиљада људи. Глад је престала доношењем кукуруза и кромпира из Америке.</a:t>
            </a:r>
          </a:p>
          <a:p>
            <a:pPr>
              <a:buFontTx/>
              <a:buChar char="-"/>
            </a:pPr>
            <a:r>
              <a:rPr lang="sr-Cyrl-RS" dirty="0" smtClean="0"/>
              <a:t>Сматра се да је у Претколумбовској Америци живело око 40 милиона становника. Са европским колонистима на америчко тло стигли су и барут,  заразне болести(богиње) и алкохолна пића што је повећало смртност  Индијанаца.</a:t>
            </a:r>
          </a:p>
          <a:p>
            <a:pPr>
              <a:buFontTx/>
              <a:buChar char="-"/>
            </a:pPr>
            <a:r>
              <a:rPr lang="sr-Cyrl-RS" dirty="0" smtClean="0"/>
              <a:t>У Ел Салвадору од 1524-1551.г богиње су усмртиле 50% становника.</a:t>
            </a:r>
          </a:p>
          <a:p>
            <a:pPr>
              <a:buFontTx/>
              <a:buChar char="-"/>
            </a:pPr>
            <a:r>
              <a:rPr lang="sr-Cyrl-RS" dirty="0" smtClean="0"/>
              <a:t>У Јапану од 1700-1800.г од  умрло је милион  људи од глади, куге, колере и тифуса.</a:t>
            </a:r>
            <a:endParaRPr lang="en-US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3886200"/>
            <a:ext cx="5943600" cy="2878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Delay 6"/>
          <p:cNvSpPr/>
          <p:nvPr/>
        </p:nvSpPr>
        <p:spPr>
          <a:xfrm>
            <a:off x="304800" y="4572000"/>
            <a:ext cx="2743200" cy="1828800"/>
          </a:xfrm>
          <a:prstGeom prst="flowChartDelay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>
                <a:solidFill>
                  <a:srgbClr val="391E09"/>
                </a:solidFill>
              </a:rPr>
              <a:t>Протеривање припадника  Чироки племена  са територија на којима су вековима живели (Англоамерика)</a:t>
            </a:r>
            <a:endParaRPr lang="en-US" b="1" dirty="0">
              <a:solidFill>
                <a:srgbClr val="391E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724400" cy="1371600"/>
          </a:xfrm>
        </p:spPr>
        <p:txBody>
          <a:bodyPr>
            <a:normAutofit fontScale="90000"/>
          </a:bodyPr>
          <a:lstStyle/>
          <a:p>
            <a:r>
              <a:rPr lang="sr-Cyrl-RS" b="1" dirty="0" smtClean="0"/>
              <a:t>Природно кретање становништва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2209800"/>
          </a:xfrm>
        </p:spPr>
        <p:txBody>
          <a:bodyPr/>
          <a:lstStyle/>
          <a:p>
            <a:r>
              <a:rPr lang="sr-Cyrl-RS" dirty="0" smtClean="0"/>
              <a:t>Највишу стопу природног прираштаја има </a:t>
            </a:r>
            <a:r>
              <a:rPr lang="sr-Cyrl-RS" b="1" dirty="0" smtClean="0">
                <a:solidFill>
                  <a:srgbClr val="FF0000"/>
                </a:solidFill>
              </a:rPr>
              <a:t>Нигер са 33,39‰ </a:t>
            </a:r>
            <a:r>
              <a:rPr lang="sr-Cyrl-RS" dirty="0" smtClean="0"/>
              <a:t>а најнижу стопу има </a:t>
            </a:r>
            <a:r>
              <a:rPr lang="sr-Cyrl-RS" b="1" dirty="0" smtClean="0">
                <a:solidFill>
                  <a:srgbClr val="FF0000"/>
                </a:solidFill>
              </a:rPr>
              <a:t>Украјина -6,31 ‰</a:t>
            </a:r>
            <a:r>
              <a:rPr lang="sr-Cyrl-RS" b="1" dirty="0" smtClean="0">
                <a:solidFill>
                  <a:srgbClr val="391E09"/>
                </a:solidFill>
              </a:rPr>
              <a:t>.</a:t>
            </a:r>
            <a:endParaRPr lang="en-US" b="1" dirty="0">
              <a:solidFill>
                <a:srgbClr val="391E09"/>
              </a:solidFill>
            </a:endParaRPr>
          </a:p>
        </p:txBody>
      </p:sp>
      <p:pic>
        <p:nvPicPr>
          <p:cNvPr id="34818" name="Picture 2" descr="C:\Users\Laptop\Desktop\UP_popgraph 201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7704" y="3581400"/>
            <a:ext cx="4436296" cy="31670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4819" name="Picture 3" descr="C:\Users\Laptop\Desktop\NG_popgraph 2014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3581400"/>
            <a:ext cx="4593516" cy="320040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81600" y="228600"/>
            <a:ext cx="3886200" cy="960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67200" cy="639762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Демографска експлозија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686800" cy="5334000"/>
          </a:xfrm>
        </p:spPr>
        <p:txBody>
          <a:bodyPr>
            <a:normAutofit fontScale="70000" lnSpcReduction="20000"/>
          </a:bodyPr>
          <a:lstStyle/>
          <a:p>
            <a:r>
              <a:rPr lang="sr-Cyrl-RS" b="1" i="1" dirty="0" smtClean="0"/>
              <a:t>Демографска експлозија </a:t>
            </a:r>
            <a:r>
              <a:rPr lang="sr-Cyrl-RS" dirty="0" smtClean="0"/>
              <a:t>је нагли пораст броја </a:t>
            </a:r>
          </a:p>
          <a:p>
            <a:pPr>
              <a:buNone/>
            </a:pPr>
            <a:r>
              <a:rPr lang="sr-Cyrl-RS" dirty="0" smtClean="0"/>
              <a:t>     становника у одређеном временском периоду.</a:t>
            </a:r>
          </a:p>
          <a:p>
            <a:pPr>
              <a:buNone/>
            </a:pPr>
            <a:r>
              <a:rPr lang="sr-Cyrl-RS" dirty="0" smtClean="0"/>
              <a:t>     (Сликовит али не и примерен назив за пораст </a:t>
            </a:r>
          </a:p>
          <a:p>
            <a:pPr>
              <a:buNone/>
            </a:pPr>
            <a:r>
              <a:rPr lang="sr-Cyrl-RS" dirty="0" smtClean="0"/>
              <a:t>     броја људи.)Нагли пораст броја становника у неразвијеним земљама довео је до пораста популације у целом свету.</a:t>
            </a:r>
          </a:p>
          <a:p>
            <a:r>
              <a:rPr lang="sr-Cyrl-RS" dirty="0" smtClean="0"/>
              <a:t> Средином 20. века снижен је морталитет новорођенџади а наталитет је остао на истом нивоу (последица- повећан природни прираштај).Смањеном морталитету је допринела помоћ у храни и лековима сиромашним земљама од стране међународних организација.</a:t>
            </a:r>
          </a:p>
          <a:p>
            <a:r>
              <a:rPr lang="sr-Cyrl-RS" dirty="0" smtClean="0"/>
              <a:t>Нагли пораст природног прираштаја  довео је до аграрне пренасељености а она је изазвала ширење обрадивих површина на рачун шума, што је увећало  ерозију,...Аграрна пренасељеност је довела до масовног пресељавања становништва у градове где се због великог прилива стварају дивља насеља (сламови). </a:t>
            </a:r>
          </a:p>
          <a:p>
            <a:r>
              <a:rPr lang="sr-Cyrl-RS" dirty="0" smtClean="0"/>
              <a:t>Демографске експлозију није пратио економски развој  у тим државама.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76200"/>
            <a:ext cx="2057400" cy="2199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248400" cy="457200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Демографска експлозија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1"/>
            <a:ext cx="8991600" cy="2819399"/>
          </a:xfrm>
        </p:spPr>
        <p:txBody>
          <a:bodyPr>
            <a:noAutofit/>
          </a:bodyPr>
          <a:lstStyle/>
          <a:p>
            <a:r>
              <a:rPr lang="sr-Cyrl-RS" sz="2000" b="1" i="1" dirty="0" smtClean="0"/>
              <a:t>Узроци демографске експлозије</a:t>
            </a:r>
            <a:r>
              <a:rPr lang="sr-Cyrl-RS" sz="2000" dirty="0" smtClean="0"/>
              <a:t>:</a:t>
            </a:r>
          </a:p>
          <a:p>
            <a:pPr>
              <a:buNone/>
            </a:pPr>
            <a:r>
              <a:rPr lang="sr-Cyrl-RS" sz="2000" dirty="0" smtClean="0"/>
              <a:t>Индустријске револуције:</a:t>
            </a:r>
          </a:p>
          <a:p>
            <a:pPr marL="514350" indent="-514350">
              <a:buAutoNum type="arabicPeriod"/>
            </a:pPr>
            <a:r>
              <a:rPr lang="sr-Cyrl-RS" sz="2000" dirty="0" smtClean="0"/>
              <a:t>Прва (проналазак парне машине) :  пораст броја </a:t>
            </a:r>
          </a:p>
          <a:p>
            <a:pPr marL="514350" indent="-514350">
              <a:buNone/>
            </a:pPr>
            <a:r>
              <a:rPr lang="sr-Cyrl-RS" sz="2000" dirty="0" smtClean="0"/>
              <a:t>         становника у земљама   Западне и Средње Европе</a:t>
            </a:r>
          </a:p>
          <a:p>
            <a:pPr marL="514350" indent="-514350">
              <a:buNone/>
            </a:pPr>
            <a:r>
              <a:rPr lang="sr-Cyrl-RS" sz="2000" dirty="0" smtClean="0"/>
              <a:t>        (В.Британија,  Француска, Немачка)</a:t>
            </a:r>
          </a:p>
          <a:p>
            <a:pPr marL="514350" indent="-514350">
              <a:buNone/>
            </a:pPr>
            <a:r>
              <a:rPr lang="sr-Cyrl-RS" sz="2000" dirty="0" smtClean="0"/>
              <a:t>2.   Друга (проналазак експлозива, појава електромотора):пораст броја становника у ваневропским земљама(САД)</a:t>
            </a:r>
          </a:p>
          <a:p>
            <a:pPr marL="514350" indent="-514350">
              <a:buAutoNum type="arabicPeriod" startAt="3"/>
            </a:pPr>
            <a:r>
              <a:rPr lang="sr-Cyrl-RS" sz="2000" dirty="0" smtClean="0"/>
              <a:t>Трећа (развој роботике и  аутоматизације):пораст броја становника у земљама   “трећег света”</a:t>
            </a:r>
            <a:endParaRPr lang="en-US" sz="2000" dirty="0"/>
          </a:p>
        </p:txBody>
      </p:sp>
      <p:pic>
        <p:nvPicPr>
          <p:cNvPr id="1029" name="Picture 5" descr="C:\Users\Laptop\Desktop\15750967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324600" y="-1"/>
            <a:ext cx="2819400" cy="2114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3657600"/>
            <a:ext cx="3810000" cy="288617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781" y="3401496"/>
            <a:ext cx="4267020" cy="284690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029200" y="6248400"/>
            <a:ext cx="4114800" cy="533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Данашњи изглед истог  радничког насеља у В. Британији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096000"/>
            <a:ext cx="50292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Око фабрике су се налазиле типске куће (</a:t>
            </a:r>
            <a:r>
              <a:rPr lang="sr-Cyrl-RS" i="1" dirty="0" smtClean="0">
                <a:solidFill>
                  <a:srgbClr val="391E09"/>
                </a:solidFill>
              </a:rPr>
              <a:t>терасасте куће од црвених цигала</a:t>
            </a:r>
            <a:r>
              <a:rPr lang="sr-Cyrl-RS" dirty="0" smtClean="0">
                <a:solidFill>
                  <a:srgbClr val="391E09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57600" cy="3581400"/>
          </a:xfrm>
        </p:spPr>
        <p:txBody>
          <a:bodyPr>
            <a:noAutofit/>
          </a:bodyPr>
          <a:lstStyle/>
          <a:p>
            <a:r>
              <a:rPr lang="sr-Cyrl-RS" sz="3600" b="1" dirty="0" smtClean="0">
                <a:solidFill>
                  <a:schemeClr val="accent2">
                    <a:lumMod val="50000"/>
                  </a:schemeClr>
                </a:solidFill>
              </a:rPr>
              <a:t>Механичко кретање становништва-миграција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3505200"/>
            <a:ext cx="8610600" cy="3276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000" b="1" dirty="0" smtClean="0">
                <a:solidFill>
                  <a:srgbClr val="663300"/>
                </a:solidFill>
              </a:rPr>
              <a:t>МИГРАЦИЈЕ су кретања људи из једног места у друго са циљем привремене или сталне промене места боравка. Промена средине у којој људи живе утиче на промене њихових навика.Људи који врше миграције називају се-МИГРАНТИ.За земљу из које се људи исељавају, они су </a:t>
            </a:r>
            <a:r>
              <a:rPr lang="sr-Cyrl-RS" sz="2000" b="1" i="1" dirty="0" smtClean="0">
                <a:solidFill>
                  <a:srgbClr val="663300"/>
                </a:solidFill>
              </a:rPr>
              <a:t>емигранти </a:t>
            </a:r>
            <a:r>
              <a:rPr lang="sr-Cyrl-RS" sz="2000" b="1" dirty="0" smtClean="0">
                <a:solidFill>
                  <a:srgbClr val="663300"/>
                </a:solidFill>
              </a:rPr>
              <a:t>а за земљу у коју се усељавају-</a:t>
            </a:r>
            <a:r>
              <a:rPr lang="sr-Cyrl-RS" sz="2000" b="1" i="1" dirty="0" smtClean="0">
                <a:solidFill>
                  <a:srgbClr val="663300"/>
                </a:solidFill>
              </a:rPr>
              <a:t>имигранти</a:t>
            </a:r>
            <a:r>
              <a:rPr lang="sr-Cyrl-RS" sz="2000" b="1" dirty="0" smtClean="0">
                <a:solidFill>
                  <a:srgbClr val="663300"/>
                </a:solidFill>
              </a:rPr>
              <a:t>.</a:t>
            </a:r>
          </a:p>
          <a:p>
            <a:pPr algn="ctr"/>
            <a:r>
              <a:rPr lang="sr-Cyrl-RS" sz="2000" b="1" dirty="0" smtClean="0">
                <a:solidFill>
                  <a:srgbClr val="663300"/>
                </a:solidFill>
              </a:rPr>
              <a:t>Смер миграција: ИМИГРАЦИЈА-досељавање,</a:t>
            </a:r>
          </a:p>
          <a:p>
            <a:pPr algn="ctr"/>
            <a:r>
              <a:rPr lang="sr-Cyrl-RS" sz="2000" b="1" dirty="0" smtClean="0">
                <a:solidFill>
                  <a:srgbClr val="663300"/>
                </a:solidFill>
              </a:rPr>
              <a:t>ЕМИГРАЦИЈА-исељавање</a:t>
            </a:r>
          </a:p>
          <a:p>
            <a:pPr algn="ctr"/>
            <a:r>
              <a:rPr lang="sr-Cyrl-RS" sz="2000" b="1" dirty="0" smtClean="0">
                <a:solidFill>
                  <a:srgbClr val="663300"/>
                </a:solidFill>
              </a:rPr>
              <a:t>СТОПА ИМИГРАЦИЈЕ И СТОПА ЕМИГРАЦИЈЕ- број досељених/исељених на 1000ст, изражено у ‰.</a:t>
            </a:r>
            <a:endParaRPr lang="en-US" sz="2000" b="1" dirty="0">
              <a:solidFill>
                <a:srgbClr val="6633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33800" y="76200"/>
            <a:ext cx="5257800" cy="334667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2362200" cy="641350"/>
          </a:xfrm>
        </p:spPr>
        <p:txBody>
          <a:bodyPr>
            <a:normAutofit/>
          </a:bodyPr>
          <a:lstStyle/>
          <a:p>
            <a:r>
              <a:rPr lang="sr-Cyrl-RS" sz="2800" dirty="0" smtClean="0"/>
              <a:t>МИГРАЦИЈЕ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685800"/>
            <a:ext cx="2819400" cy="42672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sr-Cyrl-RS" sz="2000" b="1" dirty="0" smtClean="0"/>
              <a:t>Миграције </a:t>
            </a:r>
          </a:p>
          <a:p>
            <a:r>
              <a:rPr lang="sr-Cyrl-RS" sz="2000" b="1" dirty="0" smtClean="0"/>
              <a:t>су повезане са:</a:t>
            </a:r>
          </a:p>
          <a:p>
            <a:r>
              <a:rPr lang="sr-Cyrl-RS" sz="2000" b="1" i="1" dirty="0" smtClean="0"/>
              <a:t>- </a:t>
            </a:r>
            <a:r>
              <a:rPr lang="sr-Cyrl-RS" sz="2000" b="1" dirty="0" smtClean="0"/>
              <a:t>Економским развојем државе или регије</a:t>
            </a:r>
          </a:p>
          <a:p>
            <a:pPr>
              <a:buFontTx/>
              <a:buChar char="-"/>
            </a:pPr>
            <a:r>
              <a:rPr lang="sr-Cyrl-RS" sz="2000" b="1" dirty="0" smtClean="0"/>
              <a:t>Репродукцијом становништва</a:t>
            </a:r>
          </a:p>
          <a:p>
            <a:pPr>
              <a:buFontTx/>
              <a:buChar char="-"/>
            </a:pPr>
            <a:r>
              <a:rPr lang="sr-Cyrl-RS" sz="2000" b="1" dirty="0" smtClean="0"/>
              <a:t>Територијалним размештајем становништва</a:t>
            </a:r>
          </a:p>
          <a:p>
            <a:pPr>
              <a:buFontTx/>
              <a:buChar char="-"/>
            </a:pPr>
            <a:r>
              <a:rPr lang="sr-Cyrl-RS" sz="2000" b="1" dirty="0" smtClean="0"/>
              <a:t>Структуром становништва</a:t>
            </a:r>
          </a:p>
          <a:p>
            <a:pPr>
              <a:buFontTx/>
              <a:buChar char="-"/>
            </a:pPr>
            <a:r>
              <a:rPr lang="sr-Cyrl-RS" sz="2000" b="1" dirty="0" smtClean="0"/>
              <a:t>Урбанизацијом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0453" y="76200"/>
            <a:ext cx="6287347" cy="3581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52800"/>
            <a:ext cx="9144000" cy="32766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sr-Cyrl-RS" dirty="0" smtClean="0"/>
          </a:p>
          <a:p>
            <a:pPr>
              <a:buNone/>
            </a:pPr>
            <a:r>
              <a:rPr lang="sr-Cyrl-RS" dirty="0" smtClean="0"/>
              <a:t>                                                 </a:t>
            </a:r>
            <a:r>
              <a:rPr lang="sr-Cyrl-RS" b="1" dirty="0" smtClean="0"/>
              <a:t>Најважнији показатељ при анализи миграција</a:t>
            </a:r>
          </a:p>
          <a:p>
            <a:pPr>
              <a:buNone/>
            </a:pPr>
            <a:r>
              <a:rPr lang="sr-Cyrl-RS" b="1" dirty="0" smtClean="0"/>
              <a:t>                                                  је –</a:t>
            </a:r>
            <a:r>
              <a:rPr lang="sr-Cyrl-RS" b="1" dirty="0" smtClean="0">
                <a:solidFill>
                  <a:srgbClr val="FF0000"/>
                </a:solidFill>
              </a:rPr>
              <a:t>МИГРАЦИОНИ САЛДО </a:t>
            </a:r>
            <a:r>
              <a:rPr lang="sr-Cyrl-RS" b="1" dirty="0" smtClean="0"/>
              <a:t>(разлика између </a:t>
            </a:r>
          </a:p>
          <a:p>
            <a:pPr>
              <a:buNone/>
            </a:pPr>
            <a:r>
              <a:rPr lang="sr-Cyrl-RS" b="1" dirty="0" smtClean="0"/>
              <a:t>                                                  броја исељених и броја усељених у некој </a:t>
            </a:r>
          </a:p>
          <a:p>
            <a:pPr>
              <a:buNone/>
            </a:pPr>
            <a:r>
              <a:rPr lang="sr-Cyrl-RS" b="1" dirty="0" smtClean="0"/>
              <a:t>                                                           земљи или региону у току једне године).</a:t>
            </a:r>
          </a:p>
          <a:p>
            <a:pPr>
              <a:buNone/>
            </a:pPr>
            <a:r>
              <a:rPr lang="sr-Cyrl-RS" b="1" dirty="0" smtClean="0"/>
              <a:t> </a:t>
            </a:r>
            <a:r>
              <a:rPr lang="sr-Cyrl-RS" b="1" dirty="0" smtClean="0">
                <a:solidFill>
                  <a:srgbClr val="002060"/>
                </a:solidFill>
              </a:rPr>
              <a:t>Миграциони салдо позитиван-више се људи усељава него исељава.</a:t>
            </a:r>
          </a:p>
          <a:p>
            <a:pPr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Миграциони салдо негативан-више се људи исељава него усељава.</a:t>
            </a:r>
          </a:p>
          <a:p>
            <a:pPr>
              <a:buNone/>
            </a:pPr>
            <a:r>
              <a:rPr lang="sr-Cyrl-RS" b="1" dirty="0" smtClean="0"/>
              <a:t>Од миграционог салда зависи број становника, полна и старосна структура становништва и број радно способног становништва.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343400" y="3200400"/>
            <a:ext cx="4191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000" b="1" dirty="0" smtClean="0">
                <a:solidFill>
                  <a:srgbClr val="FF0000"/>
                </a:solidFill>
              </a:rPr>
              <a:t>Миграциони салдо држава света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0"/>
            <a:ext cx="3048000" cy="762000"/>
          </a:xfrm>
        </p:spPr>
        <p:txBody>
          <a:bodyPr/>
          <a:lstStyle/>
          <a:p>
            <a:r>
              <a:rPr lang="sr-Cyrl-RS" dirty="0" smtClean="0"/>
              <a:t>МИГРАЦИЈЕ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181600" cy="1143000"/>
          </a:xfrm>
        </p:spPr>
        <p:txBody>
          <a:bodyPr>
            <a:normAutofit/>
          </a:bodyPr>
          <a:lstStyle/>
          <a:p>
            <a:r>
              <a:rPr lang="sr-Cyrl-RS" dirty="0" smtClean="0"/>
              <a:t>Најстарије миграције становништва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1" y="2589918"/>
            <a:ext cx="5562600" cy="4115681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</p:spPr>
      </p:pic>
      <p:pic>
        <p:nvPicPr>
          <p:cNvPr id="5" name="Picture 3" descr="C:\Users\Laptop\Desktop\migracije st\bering_strait_migration_wide-97cc8ed975e9b2e2c54c72cd53f7c88acaee84c4-s6-c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5354" y="1066800"/>
            <a:ext cx="3794846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Laptop\Desktop\migracije st\bering_straight_land_brid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3657600"/>
            <a:ext cx="3581400" cy="3124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956733"/>
            <a:ext cx="3810000" cy="262466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228600"/>
            <a:ext cx="2971800" cy="762000"/>
          </a:xfrm>
        </p:spPr>
        <p:txBody>
          <a:bodyPr>
            <a:normAutofit fontScale="90000"/>
          </a:bodyPr>
          <a:lstStyle/>
          <a:p>
            <a:r>
              <a:rPr lang="sr-Cyrl-RS" b="1" dirty="0" smtClean="0"/>
              <a:t>МИГРАЦИЈЕ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5800" y="1295400"/>
            <a:ext cx="4648200" cy="1219200"/>
          </a:xfrm>
        </p:spPr>
        <p:txBody>
          <a:bodyPr>
            <a:normAutofit fontScale="92500" lnSpcReduction="10000"/>
          </a:bodyPr>
          <a:lstStyle/>
          <a:p>
            <a:r>
              <a:rPr lang="sr-Cyrl-RS" dirty="0" smtClean="0"/>
              <a:t>Миграцијама су се шириле постојеће и стварале нове цивилизације</a:t>
            </a:r>
            <a:endParaRPr lang="en-US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971800"/>
            <a:ext cx="8862391" cy="3810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8199" name="Picture 7" descr="C:\Users\Laptop\Desktop\Ancient_Civilizations_Collage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" y="-17030"/>
            <a:ext cx="4495800" cy="2760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4400" dirty="0" smtClean="0"/>
              <a:t>Број становника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7" y="1435100"/>
            <a:ext cx="3008313" cy="5118100"/>
          </a:xfrm>
        </p:spPr>
        <p:txBody>
          <a:bodyPr>
            <a:normAutofit/>
          </a:bodyPr>
          <a:lstStyle/>
          <a:p>
            <a:r>
              <a:rPr lang="sr-Cyrl-RS" sz="2400" b="1" dirty="0" smtClean="0">
                <a:solidFill>
                  <a:schemeClr val="accent2">
                    <a:lumMod val="75000"/>
                  </a:schemeClr>
                </a:solidFill>
              </a:rPr>
              <a:t>Број становника се утврђује пописима становништва (углавном сваке десете године).</a:t>
            </a:r>
          </a:p>
          <a:p>
            <a:r>
              <a:rPr lang="sr-Cyrl-RS" sz="2400" b="1" dirty="0" smtClean="0">
                <a:solidFill>
                  <a:schemeClr val="accent2">
                    <a:lumMod val="75000"/>
                  </a:schemeClr>
                </a:solidFill>
              </a:rPr>
              <a:t>Попис становништва се може обавити и на краћи временски период (после ратова, елементарних непогода,...)</a:t>
            </a:r>
          </a:p>
        </p:txBody>
      </p:sp>
      <p:pic>
        <p:nvPicPr>
          <p:cNvPr id="2050" name="Picture 2" descr="D:\MILKA DESKTOP\PREZENTACIJA STANOVNISTVO SVETA\3611200-3x2-940x6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53822" y="381000"/>
            <a:ext cx="5885378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200400" y="4191000"/>
            <a:ext cx="5638800" cy="2514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Cyrl-RS" sz="3200" b="1" i="1" dirty="0" smtClean="0">
                <a:solidFill>
                  <a:schemeClr val="accent2">
                    <a:lumMod val="75000"/>
                  </a:schemeClr>
                </a:solidFill>
              </a:rPr>
              <a:t>Дениз Деј Камаћо </a:t>
            </a:r>
            <a:r>
              <a:rPr lang="sr-Cyrl-RS" sz="3200" b="1" dirty="0" smtClean="0">
                <a:solidFill>
                  <a:schemeClr val="accent2">
                    <a:lumMod val="75000"/>
                  </a:schemeClr>
                </a:solidFill>
              </a:rPr>
              <a:t>је рођена 31. 10. 2011. у  Манили на Филипинима  као </a:t>
            </a:r>
            <a:r>
              <a:rPr lang="sr-Cyrl-RS" sz="3200" b="1" i="1" dirty="0" smtClean="0">
                <a:solidFill>
                  <a:srgbClr val="FF0000"/>
                </a:solidFill>
              </a:rPr>
              <a:t>седам милијардити становник</a:t>
            </a:r>
            <a:r>
              <a:rPr lang="sr-Cyrl-RS" sz="3200" b="1" dirty="0" smtClean="0">
                <a:solidFill>
                  <a:schemeClr val="accent2">
                    <a:lumMod val="75000"/>
                  </a:schemeClr>
                </a:solidFill>
              </a:rPr>
              <a:t> наше планете.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371600"/>
          </a:xfrm>
        </p:spPr>
        <p:txBody>
          <a:bodyPr>
            <a:noAutofit/>
          </a:bodyPr>
          <a:lstStyle/>
          <a:p>
            <a:r>
              <a:rPr lang="sr-Cyrl-RS" sz="3600" b="1" dirty="0" smtClean="0"/>
              <a:t>МИГРАЦИЈЕ СТАНОВНИШТВА ОД 1500.г</a:t>
            </a:r>
            <a:br>
              <a:rPr lang="sr-Cyrl-RS" sz="3600" b="1" dirty="0" smtClean="0"/>
            </a:br>
            <a:r>
              <a:rPr lang="sr-Cyrl-RS" sz="2000" b="1" dirty="0" smtClean="0"/>
              <a:t>Прве велике миграције започињу периодом Великих географских открића. У 19. веку и првој половини 20. века из Европе у Северну и Јужну Америку и Аустралију  се иселило вишеод 50 милиона људи.</a:t>
            </a:r>
            <a:endParaRPr lang="en-US" sz="2000" b="1" dirty="0"/>
          </a:p>
        </p:txBody>
      </p:sp>
      <p:pic>
        <p:nvPicPr>
          <p:cNvPr id="4" name="Picture 2" descr="C:\Users\Laptop\Desktop\migracije st\World_Migrations_since_150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1395369"/>
            <a:ext cx="8763000" cy="53864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29000" cy="533400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МИГРАЦИЈЕ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229600" cy="2133599"/>
          </a:xfrm>
        </p:spPr>
        <p:txBody>
          <a:bodyPr>
            <a:normAutofit fontScale="70000" lnSpcReduction="20000"/>
          </a:bodyPr>
          <a:lstStyle/>
          <a:p>
            <a:r>
              <a:rPr lang="sr-Cyrl-RS" dirty="0" smtClean="0"/>
              <a:t>Миграциони таласи.Највећи миграциони таласи су биле прекоморске миграције Европљана у Северну и Јужну Америку, Аустралију у Нови Зеланд.</a:t>
            </a:r>
          </a:p>
          <a:p>
            <a:pPr>
              <a:buNone/>
            </a:pPr>
            <a:r>
              <a:rPr lang="sr-Cyrl-RS" dirty="0" smtClean="0"/>
              <a:t>1.После Наполеонових ратова до осамдесетих година  19. века</a:t>
            </a:r>
          </a:p>
          <a:p>
            <a:pPr>
              <a:buNone/>
            </a:pPr>
            <a:r>
              <a:rPr lang="sr-Cyrl-RS" dirty="0" smtClean="0"/>
              <a:t>2. Од краја 19. века до тридесетих година 20. века</a:t>
            </a:r>
          </a:p>
          <a:p>
            <a:pPr>
              <a:buNone/>
            </a:pPr>
            <a:r>
              <a:rPr lang="sr-Cyrl-RS" dirty="0" smtClean="0"/>
              <a:t>3. После Другог светског рата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2127249"/>
            <a:ext cx="2209800" cy="28148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8150" y="2362200"/>
            <a:ext cx="2533650" cy="338495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6200" y="2819400"/>
            <a:ext cx="4069814" cy="337794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52400" y="6172200"/>
            <a:ext cx="3733800" cy="533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91E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Прва колонија Вирџинија на тлу Северне Америке (Џејмстаун)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91000" y="5791200"/>
            <a:ext cx="26670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91E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Искрцавање имиграната на острво Елис (САД) почетак 20. века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34200" y="4953000"/>
            <a:ext cx="2133600" cy="1219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91E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Аустралија-обећана земља после Другог светског рата</a:t>
            </a:r>
            <a:endParaRPr lang="en-US" dirty="0">
              <a:solidFill>
                <a:srgbClr val="391E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76200"/>
            <a:ext cx="3505200" cy="381000"/>
          </a:xfrm>
        </p:spPr>
        <p:txBody>
          <a:bodyPr>
            <a:noAutofit/>
          </a:bodyPr>
          <a:lstStyle/>
          <a:p>
            <a:r>
              <a:rPr lang="sr-Cyrl-RS" sz="3200" dirty="0" smtClean="0"/>
              <a:t>ВРСТЕ МИГРАЦИЈА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8839200" cy="4038600"/>
          </a:xfrm>
        </p:spPr>
        <p:txBody>
          <a:bodyPr>
            <a:noAutofit/>
          </a:bodyPr>
          <a:lstStyle/>
          <a:p>
            <a:r>
              <a:rPr lang="sr-Cyrl-RS" sz="2000" dirty="0" smtClean="0"/>
              <a:t>Освајачки походи (Римљани, Монголи)</a:t>
            </a:r>
          </a:p>
          <a:p>
            <a:r>
              <a:rPr lang="sr-Cyrl-RS" sz="2000" dirty="0" smtClean="0"/>
              <a:t>Инфилтрација (тиха сеоба која прати освајање)</a:t>
            </a:r>
          </a:p>
          <a:p>
            <a:r>
              <a:rPr lang="sr-Cyrl-RS" sz="2000" dirty="0" smtClean="0"/>
              <a:t>Систематско насељавање (колонијална освајања, додела бесплатног земљишта)</a:t>
            </a:r>
          </a:p>
          <a:p>
            <a:r>
              <a:rPr lang="sr-Cyrl-RS" sz="2000" dirty="0" smtClean="0"/>
              <a:t>Миграције као последица појаве национализма почетком 19. века (повлачење Немаца из источне Европе, Грка из Мале Азије;стварање државе Израел 1948-исељавање 700 000 Палестинаца;</a:t>
            </a:r>
          </a:p>
          <a:p>
            <a:pPr>
              <a:buNone/>
            </a:pPr>
            <a:r>
              <a:rPr lang="sr-Cyrl-RS" sz="2000" dirty="0" smtClean="0"/>
              <a:t>      стварање држава</a:t>
            </a:r>
          </a:p>
          <a:p>
            <a:pPr>
              <a:buNone/>
            </a:pPr>
            <a:r>
              <a:rPr lang="sr-Cyrl-RS" sz="2000" dirty="0" smtClean="0"/>
              <a:t>      Пакистан и </a:t>
            </a:r>
          </a:p>
          <a:p>
            <a:pPr>
              <a:buNone/>
            </a:pPr>
            <a:r>
              <a:rPr lang="sr-Cyrl-RS" sz="2000" dirty="0" smtClean="0"/>
              <a:t>      Бангладеш-сеоба</a:t>
            </a:r>
          </a:p>
          <a:p>
            <a:pPr>
              <a:buNone/>
            </a:pPr>
            <a:r>
              <a:rPr lang="sr-Cyrl-RS" sz="2000" dirty="0" smtClean="0"/>
              <a:t>      17 милиона људи) 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4267200"/>
            <a:ext cx="2667000" cy="2514600"/>
          </a:xfrm>
          <a:solidFill>
            <a:schemeClr val="bg2">
              <a:lumMod val="50000"/>
            </a:schemeClr>
          </a:solidFill>
          <a:ln>
            <a:solidFill>
              <a:srgbClr val="00B050"/>
            </a:solidFill>
          </a:ln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sr-Cyrl-RS" dirty="0" smtClean="0"/>
              <a:t>     </a:t>
            </a:r>
            <a:r>
              <a:rPr lang="sr-Cyrl-RS" b="1" dirty="0" smtClean="0"/>
              <a:t>Формирањем нових граница Пољске, припојена је област  Шлеска (Шљонск) у долини Одре.</a:t>
            </a:r>
            <a:endParaRPr lang="en-US" b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2590800"/>
            <a:ext cx="6328229" cy="41529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sr-Cyrl-RS" sz="3200" dirty="0" smtClean="0"/>
              <a:t>Додела бесплатног земљишта у Орегону (САД)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3875764"/>
            <a:ext cx="4038601" cy="2906036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" y="3569208"/>
            <a:ext cx="4724400" cy="321259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609600"/>
            <a:ext cx="4295244" cy="242395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609600"/>
            <a:ext cx="4648200" cy="250638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6200" y="2971800"/>
            <a:ext cx="42672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>
                <a:solidFill>
                  <a:srgbClr val="391E09"/>
                </a:solidFill>
              </a:rPr>
              <a:t>Пионири на Дивљем западу на путу за Орегон</a:t>
            </a:r>
            <a:endParaRPr lang="en-US" b="1" dirty="0">
              <a:solidFill>
                <a:srgbClr val="391E0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3124200"/>
            <a:ext cx="46482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>
                <a:solidFill>
                  <a:srgbClr val="391E09"/>
                </a:solidFill>
              </a:rPr>
              <a:t>Прва организована трка досељеника у заузимању бесплатног земљишта (1889. Орегон)</a:t>
            </a:r>
            <a:endParaRPr lang="en-US" b="1" dirty="0">
              <a:solidFill>
                <a:srgbClr val="391E0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3000" y="6172200"/>
            <a:ext cx="24384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>
                <a:solidFill>
                  <a:srgbClr val="391E09"/>
                </a:solidFill>
              </a:rPr>
              <a:t>Земунице пионира у прерији </a:t>
            </a:r>
            <a:endParaRPr lang="en-US" b="1" dirty="0">
              <a:solidFill>
                <a:srgbClr val="391E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3733800" cy="2239962"/>
          </a:xfrm>
        </p:spPr>
        <p:txBody>
          <a:bodyPr>
            <a:normAutofit fontScale="90000"/>
          </a:bodyPr>
          <a:lstStyle/>
          <a:p>
            <a:r>
              <a:rPr lang="sr-Cyrl-RS" sz="3200" dirty="0" smtClean="0"/>
              <a:t>Борба Индије за самосталност , грађански рат и подела на три државе</a:t>
            </a:r>
            <a:endParaRPr lang="en-US" sz="32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3188277"/>
            <a:ext cx="3810000" cy="3593523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91200" y="55418"/>
            <a:ext cx="3276600" cy="3078018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</p:spPr>
      </p:pic>
      <p:pic>
        <p:nvPicPr>
          <p:cNvPr id="5" name="Picture 4" descr="C:\Users\Laptop\Desktop\Calcutta Riot 194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209800"/>
            <a:ext cx="4267200" cy="21336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6200" y="4419600"/>
            <a:ext cx="3713403" cy="232185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657600" y="76200"/>
            <a:ext cx="2133600" cy="1219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>
                <a:solidFill>
                  <a:srgbClr val="391E09"/>
                </a:solidFill>
              </a:rPr>
              <a:t>Етничка карта: Муслимани (зелено) и Хиндуси (Наранџасто)</a:t>
            </a:r>
            <a:endParaRPr lang="en-US" b="1" dirty="0">
              <a:solidFill>
                <a:srgbClr val="391E0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1000" y="1752600"/>
            <a:ext cx="2133600" cy="1295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                                           </a:t>
            </a:r>
            <a:r>
              <a:rPr lang="sr-Cyrl-RS" b="1" dirty="0" smtClean="0">
                <a:solidFill>
                  <a:srgbClr val="391E09"/>
                </a:solidFill>
              </a:rPr>
              <a:t>Етнички сукоби после ослобађања од колонијалне власти Британије </a:t>
            </a:r>
          </a:p>
          <a:p>
            <a:pPr algn="ctr"/>
            <a:endParaRPr lang="sr-Cyrl-RS" dirty="0" smtClean="0"/>
          </a:p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0" y="4343400"/>
            <a:ext cx="2667000" cy="2438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>
                <a:solidFill>
                  <a:srgbClr val="391E09"/>
                </a:solidFill>
              </a:rPr>
              <a:t>Борац за слободу Индије Махатма Ганди (Велика Душа) и подела Индије .Стварање држава:Западни Пакистан (Пакистан), Источни Пакистан (Бангладеш) и Индија.</a:t>
            </a:r>
            <a:endParaRPr lang="en-US" b="1" dirty="0">
              <a:solidFill>
                <a:srgbClr val="391E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6019800" cy="1295400"/>
          </a:xfrm>
        </p:spPr>
        <p:txBody>
          <a:bodyPr>
            <a:normAutofit/>
          </a:bodyPr>
          <a:lstStyle/>
          <a:p>
            <a:r>
              <a:rPr lang="sr-Cyrl-RS" dirty="0" smtClean="0"/>
              <a:t>ВРСТЕ МИГРАЦИЈА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447800"/>
            <a:ext cx="8458200" cy="5181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dirty="0" smtClean="0">
                <a:solidFill>
                  <a:srgbClr val="FF0000"/>
                </a:solidFill>
              </a:rPr>
              <a:t>Према удаљености:унутрашње </a:t>
            </a:r>
            <a:r>
              <a:rPr lang="sr-Cyrl-RS" sz="2800" dirty="0" smtClean="0">
                <a:solidFill>
                  <a:schemeClr val="tx1"/>
                </a:solidFill>
              </a:rPr>
              <a:t>(село-град, међурегионалне)  и </a:t>
            </a:r>
            <a:r>
              <a:rPr lang="sr-Cyrl-RS" sz="2800" dirty="0" smtClean="0">
                <a:solidFill>
                  <a:srgbClr val="FF0000"/>
                </a:solidFill>
              </a:rPr>
              <a:t>спољне</a:t>
            </a:r>
            <a:r>
              <a:rPr lang="sr-Cyrl-RS" sz="2800" dirty="0" smtClean="0">
                <a:solidFill>
                  <a:schemeClr val="tx1"/>
                </a:solidFill>
              </a:rPr>
              <a:t> (међудржавне, континенталне, интерконтиненталне).</a:t>
            </a:r>
          </a:p>
          <a:p>
            <a:pPr algn="ctr"/>
            <a:r>
              <a:rPr lang="sr-Cyrl-RS" sz="2800" dirty="0" smtClean="0">
                <a:solidFill>
                  <a:srgbClr val="FF0000"/>
                </a:solidFill>
              </a:rPr>
              <a:t>Према дужини временског  трајања: дневне </a:t>
            </a:r>
            <a:r>
              <a:rPr lang="sr-Cyrl-RS" sz="2800" dirty="0" smtClean="0">
                <a:solidFill>
                  <a:schemeClr val="tx1"/>
                </a:solidFill>
              </a:rPr>
              <a:t>(одлазак у школу), </a:t>
            </a:r>
            <a:r>
              <a:rPr lang="sr-Cyrl-RS" sz="2800" dirty="0" smtClean="0">
                <a:solidFill>
                  <a:srgbClr val="FF0000"/>
                </a:solidFill>
              </a:rPr>
              <a:t>седмичне</a:t>
            </a:r>
            <a:r>
              <a:rPr lang="sr-Cyrl-RS" sz="2800" dirty="0" smtClean="0">
                <a:solidFill>
                  <a:schemeClr val="tx1"/>
                </a:solidFill>
              </a:rPr>
              <a:t>, </a:t>
            </a:r>
            <a:r>
              <a:rPr lang="sr-Cyrl-RS" sz="2800" dirty="0" smtClean="0">
                <a:solidFill>
                  <a:srgbClr val="FF0000"/>
                </a:solidFill>
              </a:rPr>
              <a:t>сезонске</a:t>
            </a:r>
            <a:r>
              <a:rPr lang="sr-Cyrl-RS" sz="2800" dirty="0" smtClean="0">
                <a:solidFill>
                  <a:schemeClr val="tx1"/>
                </a:solidFill>
              </a:rPr>
              <a:t> ( летовање , зимовање), </a:t>
            </a:r>
            <a:r>
              <a:rPr lang="sr-Cyrl-RS" sz="2800" dirty="0" smtClean="0">
                <a:solidFill>
                  <a:srgbClr val="FF0000"/>
                </a:solidFill>
              </a:rPr>
              <a:t>привремене</a:t>
            </a:r>
            <a:r>
              <a:rPr lang="sr-Cyrl-RS" sz="2800" dirty="0" smtClean="0">
                <a:solidFill>
                  <a:schemeClr val="tx1"/>
                </a:solidFill>
              </a:rPr>
              <a:t> (колеџ) и </a:t>
            </a:r>
            <a:r>
              <a:rPr lang="sr-Cyrl-RS" sz="2800" dirty="0" smtClean="0">
                <a:solidFill>
                  <a:srgbClr val="FF0000"/>
                </a:solidFill>
              </a:rPr>
              <a:t>трајне</a:t>
            </a:r>
            <a:r>
              <a:rPr lang="sr-Cyrl-RS" sz="28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sr-Cyrl-RS" sz="2800" dirty="0" smtClean="0">
                <a:solidFill>
                  <a:schemeClr val="tx1"/>
                </a:solidFill>
              </a:rPr>
              <a:t>Миграције могу бити: </a:t>
            </a:r>
            <a:r>
              <a:rPr lang="sr-Cyrl-RS" sz="2800" dirty="0" smtClean="0">
                <a:solidFill>
                  <a:srgbClr val="FF0000"/>
                </a:solidFill>
              </a:rPr>
              <a:t>добровољне, присилне </a:t>
            </a:r>
            <a:r>
              <a:rPr lang="sr-Cyrl-RS" sz="2800" dirty="0" smtClean="0">
                <a:solidFill>
                  <a:schemeClr val="tx1"/>
                </a:solidFill>
              </a:rPr>
              <a:t>(принудно исељавање у Сибир), </a:t>
            </a:r>
            <a:r>
              <a:rPr lang="sr-Cyrl-RS" sz="2800" dirty="0" smtClean="0">
                <a:solidFill>
                  <a:srgbClr val="FF0000"/>
                </a:solidFill>
              </a:rPr>
              <a:t>спонтане</a:t>
            </a:r>
            <a:r>
              <a:rPr lang="sr-Cyrl-RS" sz="2800" dirty="0" smtClean="0">
                <a:solidFill>
                  <a:schemeClr val="tx1"/>
                </a:solidFill>
              </a:rPr>
              <a:t> и </a:t>
            </a:r>
            <a:r>
              <a:rPr lang="sr-Cyrl-RS" sz="2800" dirty="0" smtClean="0">
                <a:solidFill>
                  <a:srgbClr val="FF0000"/>
                </a:solidFill>
              </a:rPr>
              <a:t>стихијске</a:t>
            </a:r>
            <a:r>
              <a:rPr lang="sr-Cyrl-RS" sz="2800" dirty="0" smtClean="0">
                <a:solidFill>
                  <a:schemeClr val="tx1"/>
                </a:solidFill>
              </a:rPr>
              <a:t> (неорганизоване). </a:t>
            </a:r>
          </a:p>
          <a:p>
            <a:pPr algn="ctr"/>
            <a:r>
              <a:rPr lang="sr-Cyrl-RS" sz="2800" dirty="0" smtClean="0">
                <a:solidFill>
                  <a:schemeClr val="tx1"/>
                </a:solidFill>
              </a:rPr>
              <a:t>Нагли одлазак великог броја људи из неке области назива се – </a:t>
            </a:r>
            <a:r>
              <a:rPr lang="sr-Cyrl-RS" sz="2800" b="1" dirty="0" smtClean="0">
                <a:solidFill>
                  <a:srgbClr val="FF0000"/>
                </a:solidFill>
              </a:rPr>
              <a:t>егзодус</a:t>
            </a:r>
            <a:r>
              <a:rPr lang="sr-Cyrl-RS" sz="2800" dirty="0" smtClean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324600" y="0"/>
            <a:ext cx="2362200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4343400" cy="914400"/>
          </a:xfrm>
        </p:spPr>
        <p:txBody>
          <a:bodyPr>
            <a:normAutofit/>
          </a:bodyPr>
          <a:lstStyle/>
          <a:p>
            <a:r>
              <a:rPr lang="sr-Cyrl-RS" dirty="0" smtClean="0"/>
              <a:t>Врсте миграција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00" y="1143000"/>
            <a:ext cx="4343400" cy="284347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33350"/>
            <a:ext cx="4667250" cy="314325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86494" y="3352800"/>
            <a:ext cx="4781306" cy="320040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6629400" y="3200400"/>
            <a:ext cx="2438400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>
                <a:solidFill>
                  <a:srgbClr val="391E09"/>
                </a:solidFill>
              </a:rPr>
              <a:t>Сезонске миграције</a:t>
            </a:r>
            <a:endParaRPr lang="en-US" b="1" dirty="0">
              <a:solidFill>
                <a:srgbClr val="391E09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4000195"/>
            <a:ext cx="4114800" cy="278160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</p:spPr>
      </p:pic>
      <p:sp>
        <p:nvSpPr>
          <p:cNvPr id="15" name="Text Placeholder 2"/>
          <p:cNvSpPr txBox="1">
            <a:spLocks/>
          </p:cNvSpPr>
          <p:nvPr/>
        </p:nvSpPr>
        <p:spPr>
          <a:xfrm>
            <a:off x="1371600" y="3657600"/>
            <a:ext cx="2819400" cy="533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R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Дневне миграције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67200" y="6400800"/>
            <a:ext cx="4876800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>
                <a:solidFill>
                  <a:srgbClr val="391E09"/>
                </a:solidFill>
              </a:rPr>
              <a:t>Куће за одмор на Сринигар језеру ( Кашмир)</a:t>
            </a:r>
            <a:endParaRPr lang="en-US" b="1" dirty="0">
              <a:solidFill>
                <a:srgbClr val="391E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276600" cy="1143000"/>
          </a:xfrm>
        </p:spPr>
        <p:txBody>
          <a:bodyPr>
            <a:normAutofit fontScale="90000"/>
          </a:bodyPr>
          <a:lstStyle/>
          <a:p>
            <a:r>
              <a:rPr lang="sr-Cyrl-RS" sz="3600" b="1" dirty="0" smtClean="0"/>
              <a:t>УЗРОЦИ МИГРАЦИЈА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924800" cy="510539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sr-Cyrl-RS" dirty="0" smtClean="0"/>
              <a:t>Узроци миграција:</a:t>
            </a:r>
          </a:p>
          <a:p>
            <a:r>
              <a:rPr lang="sr-Cyrl-RS" dirty="0" smtClean="0"/>
              <a:t>Политички (подела Немачке), економски (лоши услови живота, незапосленост, сиромаштво), верска нетрпељивост, породични, индивидуални, психолошки, здравствени-одлазак у топлије крајеве због погоршаног здравља, природне непогоде,.. </a:t>
            </a:r>
          </a:p>
          <a:p>
            <a:r>
              <a:rPr lang="sr-Cyrl-RS" dirty="0" smtClean="0"/>
              <a:t>Економске миграције-добровољна пресељења ради побољшања услова живота</a:t>
            </a:r>
          </a:p>
          <a:p>
            <a:r>
              <a:rPr lang="sr-Cyrl-RS" dirty="0" smtClean="0"/>
              <a:t>Политичке миграције су масовна пресељења на основу притиска који врше</a:t>
            </a:r>
          </a:p>
          <a:p>
            <a:pPr>
              <a:buNone/>
            </a:pPr>
            <a:r>
              <a:rPr lang="sr-Cyrl-RS" dirty="0" smtClean="0"/>
              <a:t>     државни органи (егзодуси, избеглице,</a:t>
            </a:r>
          </a:p>
          <a:p>
            <a:pPr>
              <a:buNone/>
            </a:pPr>
            <a:r>
              <a:rPr lang="sr-Cyrl-RS" dirty="0" smtClean="0"/>
              <a:t>     азиланти)   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8175" y="152400"/>
            <a:ext cx="3273425" cy="1729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914900"/>
            <a:ext cx="25908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62400" cy="838200"/>
          </a:xfrm>
        </p:spPr>
        <p:txBody>
          <a:bodyPr>
            <a:noAutofit/>
          </a:bodyPr>
          <a:lstStyle/>
          <a:p>
            <a:r>
              <a:rPr lang="sr-Cyrl-RS" sz="3200" dirty="0" smtClean="0"/>
              <a:t>ЕКОНОМСКИ УЗРОЦИ МИГРАЦИЈА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14401"/>
            <a:ext cx="4497388" cy="685799"/>
          </a:xfrm>
        </p:spPr>
        <p:txBody>
          <a:bodyPr>
            <a:normAutofit fontScale="92500" lnSpcReduction="20000"/>
          </a:bodyPr>
          <a:lstStyle/>
          <a:p>
            <a:r>
              <a:rPr lang="sr-Cyrl-RS" dirty="0" smtClean="0"/>
              <a:t>Исељавање Ираца због глади коју је изазвала болест кромпира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43400" y="1"/>
            <a:ext cx="4800599" cy="838199"/>
          </a:xfrm>
        </p:spPr>
        <p:txBody>
          <a:bodyPr>
            <a:normAutofit fontScale="85000" lnSpcReduction="20000"/>
          </a:bodyPr>
          <a:lstStyle/>
          <a:p>
            <a:r>
              <a:rPr lang="sr-Latn-RS" dirty="0" smtClean="0"/>
              <a:t>“brain drain”</a:t>
            </a:r>
            <a:r>
              <a:rPr lang="sr-Cyrl-RS" dirty="0" smtClean="0"/>
              <a:t>-одлив мозгова, одлазак школованих  младих људи  у стране земље (боље плаћен посао)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6200" y="4999037"/>
            <a:ext cx="5105400" cy="1858963"/>
          </a:xfrm>
        </p:spPr>
        <p:txBody>
          <a:bodyPr>
            <a:normAutofit fontScale="92500"/>
          </a:bodyPr>
          <a:lstStyle/>
          <a:p>
            <a:r>
              <a:rPr lang="sr-Cyrl-RS" b="1" i="1" dirty="0" smtClean="0"/>
              <a:t>“Колонизација”</a:t>
            </a:r>
            <a:r>
              <a:rPr lang="sr-Cyrl-RS" dirty="0" smtClean="0"/>
              <a:t>породица из динарског предела је била присилна и економска. На слици је црногорска породица насељена у Војводини на напуштеним имањима фолксдојчера. 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00" y="1676400"/>
            <a:ext cx="3581400" cy="2781255"/>
          </a:xfrm>
          <a:prstGeom prst="rect">
            <a:avLst/>
          </a:prstGeom>
          <a:noFill/>
          <a:ln w="9525">
            <a:solidFill>
              <a:srgbClr val="391E09"/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419600"/>
            <a:ext cx="3558869" cy="23622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43400" y="838200"/>
            <a:ext cx="4724400" cy="143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 l="6511" r="8844"/>
          <a:stretch>
            <a:fillRect/>
          </a:stretch>
        </p:blipFill>
        <p:spPr bwMode="auto">
          <a:xfrm>
            <a:off x="4267200" y="2362200"/>
            <a:ext cx="4648200" cy="2685073"/>
          </a:xfrm>
          <a:prstGeom prst="rect">
            <a:avLst/>
          </a:prstGeom>
          <a:noFill/>
          <a:ln w="9525">
            <a:solidFill>
              <a:srgbClr val="391E09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4191000" cy="457200"/>
          </a:xfrm>
        </p:spPr>
        <p:txBody>
          <a:bodyPr>
            <a:normAutofit fontScale="90000"/>
          </a:bodyPr>
          <a:lstStyle/>
          <a:p>
            <a:r>
              <a:rPr lang="sr-Cyrl-RS" sz="3200" dirty="0" smtClean="0"/>
              <a:t>Последице миграција</a:t>
            </a:r>
            <a:endParaRPr lang="en-US" sz="3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8763000" cy="41148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86400" y="4714631"/>
            <a:ext cx="3505200" cy="206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28600" y="4495800"/>
            <a:ext cx="5181600" cy="2362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91E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>
                <a:solidFill>
                  <a:srgbClr val="391E09"/>
                </a:solidFill>
              </a:rPr>
              <a:t>Досељавање и исељавање повећава/смањује  број становника и утиче  на структуру становништва.</a:t>
            </a:r>
          </a:p>
          <a:p>
            <a:pPr algn="ctr"/>
            <a:r>
              <a:rPr lang="sr-Cyrl-RS" b="1" dirty="0" smtClean="0">
                <a:solidFill>
                  <a:srgbClr val="391E09"/>
                </a:solidFill>
              </a:rPr>
              <a:t>Дијаспора-</a:t>
            </a:r>
            <a:r>
              <a:rPr lang="ru-RU" b="1" dirty="0" smtClean="0">
                <a:solidFill>
                  <a:srgbClr val="391E09"/>
                </a:solidFill>
              </a:rPr>
              <a:t> означава припаднике једног народа који живе одвојено од матичне државе.Међу најбројнијим дијаспорама су кинеска, ирска, индијска,..</a:t>
            </a:r>
            <a:endParaRPr lang="en-US" b="1" dirty="0">
              <a:solidFill>
                <a:srgbClr val="391E0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86400" y="4419600"/>
            <a:ext cx="3505200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91E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>
                <a:solidFill>
                  <a:srgbClr val="391E09"/>
                </a:solidFill>
              </a:rPr>
              <a:t>САД као имиграциона држава</a:t>
            </a:r>
            <a:endParaRPr lang="en-US" b="1" dirty="0">
              <a:solidFill>
                <a:srgbClr val="391E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352800" cy="2438400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sr-Cyrl-RS" b="1" dirty="0" smtClean="0"/>
              <a:t>Број становника</a:t>
            </a:r>
            <a:br>
              <a:rPr lang="sr-Cyrl-RS" b="1" dirty="0" smtClean="0"/>
            </a:br>
            <a:r>
              <a:rPr lang="sr-Cyrl-RS" sz="3100" b="1" dirty="0" smtClean="0">
                <a:solidFill>
                  <a:srgbClr val="FF0000"/>
                </a:solidFill>
              </a:rPr>
              <a:t>7 175 000 000</a:t>
            </a:r>
            <a:r>
              <a:rPr lang="sr-Cyrl-RS" sz="3100" b="1" dirty="0" smtClean="0"/>
              <a:t/>
            </a:r>
            <a:br>
              <a:rPr lang="sr-Cyrl-RS" sz="3100" b="1" dirty="0" smtClean="0"/>
            </a:br>
            <a:r>
              <a:rPr lang="sr-Cyrl-RS" sz="3100" b="1" dirty="0" smtClean="0"/>
              <a:t>(јули 2014)</a:t>
            </a:r>
            <a:r>
              <a:rPr lang="sr-Cyrl-RS" b="1" dirty="0" smtClean="0"/>
              <a:t/>
            </a:r>
            <a:br>
              <a:rPr lang="sr-Cyrl-RS" b="1" dirty="0" smtClean="0"/>
            </a:br>
            <a:endParaRPr lang="en-US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768" y="2590800"/>
            <a:ext cx="9025032" cy="4191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657600" y="228600"/>
            <a:ext cx="5334000" cy="2133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chemeClr val="accent2">
                    <a:lumMod val="50000"/>
                  </a:schemeClr>
                </a:solidFill>
              </a:rPr>
              <a:t>Почетком наше ере 200 милиона</a:t>
            </a:r>
          </a:p>
          <a:p>
            <a:pPr algn="ctr"/>
            <a:r>
              <a:rPr lang="sr-Cyrl-RS" sz="2400" b="1" dirty="0" smtClean="0">
                <a:solidFill>
                  <a:schemeClr val="accent2">
                    <a:lumMod val="50000"/>
                  </a:schemeClr>
                </a:solidFill>
              </a:rPr>
              <a:t>Прва половина 19. века 1 млрд</a:t>
            </a:r>
          </a:p>
          <a:p>
            <a:pPr algn="ctr"/>
            <a:r>
              <a:rPr lang="sr-Cyrl-RS" sz="2400" b="1" dirty="0" smtClean="0">
                <a:solidFill>
                  <a:schemeClr val="accent2">
                    <a:lumMod val="50000"/>
                  </a:schemeClr>
                </a:solidFill>
              </a:rPr>
              <a:t>Средина 20. века 2,5 млрд</a:t>
            </a:r>
          </a:p>
          <a:p>
            <a:pPr algn="ctr"/>
            <a:r>
              <a:rPr lang="sr-Cyrl-RS" sz="2400" b="1" dirty="0" smtClean="0">
                <a:solidFill>
                  <a:schemeClr val="accent2">
                    <a:lumMod val="50000"/>
                  </a:schemeClr>
                </a:solidFill>
              </a:rPr>
              <a:t>1950-88.  5 млрд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24600" y="6172200"/>
            <a:ext cx="2209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i="1" dirty="0" smtClean="0">
                <a:solidFill>
                  <a:srgbClr val="FF0000"/>
                </a:solidFill>
              </a:rPr>
              <a:t>(новембар 2014.)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Распоред становништва на Земљи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2" name="Picture 2" descr="D:\MILKA DESKTOP\PREZENTACIJA STANOVNISTVO SVETA\world-population-density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783" y="1295400"/>
            <a:ext cx="8889818" cy="5486401"/>
          </a:xfrm>
          <a:prstGeom prst="rect">
            <a:avLst/>
          </a:prstGeom>
          <a:noFill/>
          <a:ln w="38100">
            <a:solidFill>
              <a:srgbClr val="CC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04800" y="6172200"/>
            <a:ext cx="8382000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 smtClean="0">
                <a:solidFill>
                  <a:srgbClr val="FF0000"/>
                </a:solidFill>
              </a:rPr>
              <a:t>Просечна густина насељености на Земљи 50ст/</a:t>
            </a:r>
            <a:r>
              <a:rPr lang="en-US" sz="2800" b="1" dirty="0" smtClean="0">
                <a:solidFill>
                  <a:srgbClr val="FF0000"/>
                </a:solidFill>
              </a:rPr>
              <a:t>km²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4638"/>
            <a:ext cx="6553200" cy="1477962"/>
          </a:xfrm>
        </p:spPr>
        <p:txBody>
          <a:bodyPr>
            <a:normAutofit/>
          </a:bodyPr>
          <a:lstStyle/>
          <a:p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Распоред становништва на Земљ</a:t>
            </a:r>
            <a:r>
              <a:rPr lang="sr-Cyrl-RS" dirty="0" smtClean="0"/>
              <a:t>и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88959" y="1905000"/>
            <a:ext cx="6478841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6200" y="228600"/>
            <a:ext cx="2438400" cy="6553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u="sng" dirty="0" smtClean="0">
                <a:solidFill>
                  <a:schemeClr val="accent2">
                    <a:lumMod val="50000"/>
                  </a:schemeClr>
                </a:solidFill>
              </a:rPr>
              <a:t>Екумена</a:t>
            </a:r>
            <a:r>
              <a:rPr lang="sr-Cyrl-RS" sz="2800" b="1" dirty="0" smtClean="0">
                <a:solidFill>
                  <a:schemeClr val="accent2">
                    <a:lumMod val="50000"/>
                  </a:schemeClr>
                </a:solidFill>
              </a:rPr>
              <a:t>-насељени део Земљине површине</a:t>
            </a:r>
          </a:p>
          <a:p>
            <a:pPr algn="ctr"/>
            <a:r>
              <a:rPr lang="sr-Cyrl-RS" sz="2800" b="1" u="sng" dirty="0" smtClean="0">
                <a:solidFill>
                  <a:schemeClr val="accent2">
                    <a:lumMod val="50000"/>
                  </a:schemeClr>
                </a:solidFill>
              </a:rPr>
              <a:t>Анекумена</a:t>
            </a:r>
            <a:r>
              <a:rPr lang="sr-Cyrl-RS" sz="2800" b="1" dirty="0" smtClean="0">
                <a:solidFill>
                  <a:schemeClr val="accent2">
                    <a:lumMod val="50000"/>
                  </a:schemeClr>
                </a:solidFill>
              </a:rPr>
              <a:t>-ненасељене области</a:t>
            </a:r>
          </a:p>
          <a:p>
            <a:pPr algn="ctr"/>
            <a:r>
              <a:rPr lang="sr-Cyrl-RS" sz="2800" b="1" u="sng" dirty="0" smtClean="0">
                <a:solidFill>
                  <a:schemeClr val="accent2">
                    <a:lumMod val="50000"/>
                  </a:schemeClr>
                </a:solidFill>
              </a:rPr>
              <a:t>Субекумена</a:t>
            </a:r>
            <a:r>
              <a:rPr lang="sr-Cyrl-RS" sz="2800" b="1" dirty="0" smtClean="0">
                <a:solidFill>
                  <a:schemeClr val="accent2">
                    <a:lumMod val="50000"/>
                  </a:schemeClr>
                </a:solidFill>
              </a:rPr>
              <a:t>-прелазна зона повремено насељена номадским народима 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Распоред становништва на Земљи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14400"/>
            <a:ext cx="4344988" cy="1260475"/>
          </a:xfrm>
        </p:spPr>
        <p:txBody>
          <a:bodyPr>
            <a:normAutofit fontScale="92500"/>
          </a:bodyPr>
          <a:lstStyle/>
          <a:p>
            <a:r>
              <a:rPr lang="sr-Cyrl-RS" dirty="0" smtClean="0">
                <a:solidFill>
                  <a:srgbClr val="391E09"/>
                </a:solidFill>
              </a:rPr>
              <a:t>Најсевернија насеља </a:t>
            </a:r>
            <a:r>
              <a:rPr lang="sr-Cyrl-RS" dirty="0" smtClean="0">
                <a:solidFill>
                  <a:srgbClr val="FF0000"/>
                </a:solidFill>
              </a:rPr>
              <a:t>Лонгјебјен</a:t>
            </a:r>
          </a:p>
          <a:p>
            <a:r>
              <a:rPr lang="sr-Cyrl-RS" dirty="0" smtClean="0">
                <a:solidFill>
                  <a:srgbClr val="391E09"/>
                </a:solidFill>
              </a:rPr>
              <a:t>( 2100ст)  и Баренцберг  на Свалбард острвима (Норвешка) 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14400"/>
            <a:ext cx="4270375" cy="1260475"/>
          </a:xfrm>
        </p:spPr>
        <p:txBody>
          <a:bodyPr>
            <a:normAutofit fontScale="92500"/>
          </a:bodyPr>
          <a:lstStyle/>
          <a:p>
            <a:r>
              <a:rPr lang="sr-Cyrl-RS" dirty="0" smtClean="0">
                <a:solidFill>
                  <a:srgbClr val="391E09"/>
                </a:solidFill>
              </a:rPr>
              <a:t>Најјужнија насеља </a:t>
            </a:r>
            <a:r>
              <a:rPr lang="sr-Cyrl-RS" dirty="0" smtClean="0">
                <a:solidFill>
                  <a:srgbClr val="FF0000"/>
                </a:solidFill>
              </a:rPr>
              <a:t>Порт Вилиамс </a:t>
            </a:r>
            <a:r>
              <a:rPr lang="sr-Cyrl-RS" dirty="0" smtClean="0">
                <a:solidFill>
                  <a:srgbClr val="391E09"/>
                </a:solidFill>
              </a:rPr>
              <a:t>(2900ст) у Чилеу и Ушуаја (Аргентина) на Огњеној Земљи</a:t>
            </a:r>
            <a:endParaRPr lang="en-US" dirty="0">
              <a:solidFill>
                <a:srgbClr val="391E09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165" y="2197530"/>
            <a:ext cx="4571035" cy="306027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85800" y="5105400"/>
            <a:ext cx="32766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 smtClean="0">
                <a:solidFill>
                  <a:srgbClr val="FF0000"/>
                </a:solidFill>
              </a:rPr>
              <a:t>78° СГШ 15°ИГД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80480" y="2209800"/>
            <a:ext cx="4387320" cy="4495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2" name="Oval 11"/>
          <p:cNvSpPr/>
          <p:nvPr/>
        </p:nvSpPr>
        <p:spPr>
          <a:xfrm>
            <a:off x="7696200" y="4876800"/>
            <a:ext cx="838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38600" y="5943600"/>
            <a:ext cx="32766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 smtClean="0">
                <a:solidFill>
                  <a:srgbClr val="FF0000"/>
                </a:solidFill>
              </a:rPr>
              <a:t>55° ЈГШ 67°ЗГД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343400" cy="1600200"/>
          </a:xfrm>
        </p:spPr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Распоред становништва на Земљи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3810000" cy="2590800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>
                <a:solidFill>
                  <a:srgbClr val="002060"/>
                </a:solidFill>
              </a:rPr>
              <a:t>*</a:t>
            </a:r>
            <a:r>
              <a:rPr lang="sr-Cyrl-RS" sz="2200" dirty="0" smtClean="0">
                <a:solidFill>
                  <a:srgbClr val="002060"/>
                </a:solidFill>
              </a:rPr>
              <a:t>за популацију већу од </a:t>
            </a:r>
          </a:p>
          <a:p>
            <a:r>
              <a:rPr lang="sr-Cyrl-RS" sz="2200" dirty="0" smtClean="0">
                <a:solidFill>
                  <a:srgbClr val="002060"/>
                </a:solidFill>
              </a:rPr>
              <a:t>100 000ст</a:t>
            </a:r>
            <a:endParaRPr lang="en-US" sz="2200" dirty="0" smtClean="0">
              <a:solidFill>
                <a:srgbClr val="002060"/>
              </a:solidFill>
            </a:endParaRPr>
          </a:p>
          <a:p>
            <a:r>
              <a:rPr lang="sr-Cyrl-RS" dirty="0" smtClean="0">
                <a:solidFill>
                  <a:srgbClr val="391E09"/>
                </a:solidFill>
              </a:rPr>
              <a:t>Највеће градско насеље на највећој НВ </a:t>
            </a:r>
            <a:r>
              <a:rPr lang="sr-Cyrl-RS" dirty="0" smtClean="0">
                <a:solidFill>
                  <a:srgbClr val="FF0000"/>
                </a:solidFill>
              </a:rPr>
              <a:t>Ел Алто </a:t>
            </a:r>
            <a:r>
              <a:rPr lang="sr-Cyrl-RS" dirty="0" smtClean="0">
                <a:solidFill>
                  <a:srgbClr val="391E09"/>
                </a:solidFill>
              </a:rPr>
              <a:t>са</a:t>
            </a:r>
          </a:p>
          <a:p>
            <a:r>
              <a:rPr lang="sr-Cyrl-RS" dirty="0" smtClean="0">
                <a:solidFill>
                  <a:srgbClr val="391E09"/>
                </a:solidFill>
              </a:rPr>
              <a:t> 850 000ст (Боливија). Налази се на 4150m у близини Ла Паза</a:t>
            </a:r>
            <a:endParaRPr lang="en-US" dirty="0" smtClean="0">
              <a:solidFill>
                <a:srgbClr val="391E09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0" y="4419600"/>
            <a:ext cx="4419600" cy="1981200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sr-Cyrl-RS" sz="2400" b="1" dirty="0" smtClean="0">
                <a:solidFill>
                  <a:srgbClr val="391E09"/>
                </a:solidFill>
              </a:rPr>
              <a:t>Главни град једне државе  на најмањој НВ је </a:t>
            </a:r>
          </a:p>
          <a:p>
            <a:pPr>
              <a:buNone/>
            </a:pPr>
            <a:r>
              <a:rPr lang="sr-Cyrl-RS" sz="2400" b="1" dirty="0" smtClean="0">
                <a:solidFill>
                  <a:srgbClr val="FF0000"/>
                </a:solidFill>
              </a:rPr>
              <a:t> Пекинг</a:t>
            </a:r>
            <a:r>
              <a:rPr lang="sr-Cyrl-RS" sz="2400" b="1" dirty="0" smtClean="0">
                <a:solidFill>
                  <a:srgbClr val="391E09"/>
                </a:solidFill>
              </a:rPr>
              <a:t> са 16 000 000ст (Кина)  на  55</a:t>
            </a:r>
            <a:r>
              <a:rPr lang="en-US" sz="2400" b="1" dirty="0" smtClean="0">
                <a:solidFill>
                  <a:srgbClr val="391E09"/>
                </a:solidFill>
              </a:rPr>
              <a:t> 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72067"/>
            <a:ext cx="4876800" cy="3661733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65954" y="3733800"/>
            <a:ext cx="5001846" cy="304800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3124200"/>
            <a:ext cx="5543550" cy="364054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1905000"/>
          </a:xfrm>
        </p:spPr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Распоред становништва на Земљи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200" y="3581401"/>
            <a:ext cx="3352800" cy="1981200"/>
          </a:xfrm>
        </p:spPr>
        <p:txBody>
          <a:bodyPr>
            <a:normAutofit/>
          </a:bodyPr>
          <a:lstStyle/>
          <a:p>
            <a:r>
              <a:rPr lang="sr-Cyrl-RS" dirty="0" smtClean="0">
                <a:solidFill>
                  <a:srgbClr val="391E09"/>
                </a:solidFill>
              </a:rPr>
              <a:t>*Насеље на највећој надморској висини </a:t>
            </a:r>
          </a:p>
          <a:p>
            <a:r>
              <a:rPr lang="sr-Cyrl-RS" dirty="0" smtClean="0"/>
              <a:t> </a:t>
            </a:r>
            <a:r>
              <a:rPr lang="sr-Cyrl-RS" dirty="0" smtClean="0">
                <a:solidFill>
                  <a:srgbClr val="FF0000"/>
                </a:solidFill>
              </a:rPr>
              <a:t>Ла Ринконада </a:t>
            </a:r>
            <a:r>
              <a:rPr lang="sr-Cyrl-RS" dirty="0" smtClean="0">
                <a:solidFill>
                  <a:srgbClr val="391E09"/>
                </a:solidFill>
              </a:rPr>
              <a:t>(Перу) на 5100</a:t>
            </a:r>
            <a:r>
              <a:rPr lang="en-US" dirty="0" smtClean="0">
                <a:solidFill>
                  <a:srgbClr val="391E09"/>
                </a:solidFill>
              </a:rPr>
              <a:t>m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3962400" cy="1524000"/>
          </a:xfrm>
        </p:spPr>
        <p:txBody>
          <a:bodyPr>
            <a:normAutofit/>
          </a:bodyPr>
          <a:lstStyle/>
          <a:p>
            <a:r>
              <a:rPr lang="sr-Cyrl-RS" dirty="0" smtClean="0">
                <a:solidFill>
                  <a:srgbClr val="391E09"/>
                </a:solidFill>
              </a:rPr>
              <a:t>*Најниже насеље </a:t>
            </a:r>
            <a:r>
              <a:rPr lang="sr-Cyrl-RS" dirty="0" smtClean="0">
                <a:solidFill>
                  <a:srgbClr val="FF0000"/>
                </a:solidFill>
              </a:rPr>
              <a:t>Ејн Џеди</a:t>
            </a:r>
          </a:p>
          <a:p>
            <a:r>
              <a:rPr lang="sr-Cyrl-RS" dirty="0" smtClean="0">
                <a:solidFill>
                  <a:srgbClr val="391E09"/>
                </a:solidFill>
              </a:rPr>
              <a:t>(Израел) код Мртвог мора на -280</a:t>
            </a:r>
            <a:r>
              <a:rPr lang="en-US" dirty="0" smtClean="0">
                <a:solidFill>
                  <a:srgbClr val="391E09"/>
                </a:solidFill>
              </a:rPr>
              <a:t>m</a:t>
            </a:r>
            <a:endParaRPr lang="sr-Cyrl-RS" dirty="0" smtClean="0">
              <a:solidFill>
                <a:srgbClr val="391E09"/>
              </a:solidFill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09685" y="228600"/>
            <a:ext cx="4981915" cy="28217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620000" y="2590800"/>
            <a:ext cx="1295400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000" b="1" dirty="0" smtClean="0">
                <a:solidFill>
                  <a:srgbClr val="FF0000"/>
                </a:solidFill>
              </a:rPr>
              <a:t>Ејн Џеди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05600" y="6324600"/>
            <a:ext cx="22098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000" b="1" dirty="0" smtClean="0">
                <a:solidFill>
                  <a:srgbClr val="FF0000"/>
                </a:solidFill>
              </a:rPr>
              <a:t>Ла Ринконада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762000"/>
          </a:xfrm>
        </p:spPr>
        <p:txBody>
          <a:bodyPr>
            <a:normAutofit/>
          </a:bodyPr>
          <a:lstStyle/>
          <a:p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Распоред становништва на Земљи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343400"/>
            <a:ext cx="8839200" cy="2362200"/>
          </a:xfrm>
        </p:spPr>
        <p:txBody>
          <a:bodyPr>
            <a:normAutofit fontScale="77500" lnSpcReduction="20000"/>
          </a:bodyPr>
          <a:lstStyle/>
          <a:p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Најгушће насељене области:</a:t>
            </a:r>
          </a:p>
          <a:p>
            <a:pPr>
              <a:buNone/>
            </a:pPr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-   до 500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 од обале (75%), </a:t>
            </a:r>
          </a:p>
          <a:p>
            <a:pPr>
              <a:buNone/>
            </a:pPr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-   северна хемисфера,</a:t>
            </a:r>
          </a:p>
          <a:p>
            <a:pPr>
              <a:buFontTx/>
              <a:buChar char="-"/>
            </a:pPr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Азија, Африка, Европа (више од 2/3 ст)</a:t>
            </a:r>
          </a:p>
          <a:p>
            <a:pPr>
              <a:buFontTx/>
              <a:buChar char="-"/>
            </a:pPr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Кина и Индија (близу 40% светске популације)</a:t>
            </a:r>
          </a:p>
          <a:p>
            <a:pPr>
              <a:buFontTx/>
              <a:buChar char="-"/>
            </a:pPr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Низије до 200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m</a:t>
            </a:r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 НВ (60%)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749" y="838200"/>
            <a:ext cx="5398851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10200" y="1828800"/>
            <a:ext cx="3657600" cy="2997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Распоред становништва на Земљи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1"/>
            <a:ext cx="8686800" cy="2133599"/>
          </a:xfrm>
        </p:spPr>
        <p:txBody>
          <a:bodyPr/>
          <a:lstStyle/>
          <a:p>
            <a:r>
              <a:rPr lang="sr-Cyrl-RS" b="1" dirty="0" smtClean="0">
                <a:solidFill>
                  <a:srgbClr val="663300"/>
                </a:solidFill>
              </a:rPr>
              <a:t>Са више од </a:t>
            </a:r>
            <a:r>
              <a:rPr lang="sr-Cyrl-RS" b="1" dirty="0" smtClean="0">
                <a:solidFill>
                  <a:srgbClr val="FF0000"/>
                </a:solidFill>
              </a:rPr>
              <a:t>115 ст/ </a:t>
            </a:r>
            <a:r>
              <a:rPr lang="sr-Latn-RS" b="1" dirty="0" smtClean="0">
                <a:solidFill>
                  <a:srgbClr val="FF0000"/>
                </a:solidFill>
              </a:rPr>
              <a:t>km²</a:t>
            </a:r>
            <a:r>
              <a:rPr lang="sr-Cyrl-RS" dirty="0" smtClean="0">
                <a:solidFill>
                  <a:srgbClr val="FF0000"/>
                </a:solidFill>
              </a:rPr>
              <a:t> </a:t>
            </a:r>
            <a:r>
              <a:rPr lang="sr-Cyrl-RS" b="1" dirty="0" smtClean="0">
                <a:solidFill>
                  <a:srgbClr val="391E09"/>
                </a:solidFill>
              </a:rPr>
              <a:t>су индустријске области</a:t>
            </a:r>
            <a:r>
              <a:rPr lang="sr-Cyrl-RS" dirty="0" smtClean="0">
                <a:solidFill>
                  <a:srgbClr val="391E09"/>
                </a:solidFill>
              </a:rPr>
              <a:t> :Западне и Средње Европе, ЈИ Азије, Јапана, источног дела Кине, Русије, Украјине, област Великих језера Канаде и САД-а. </a:t>
            </a:r>
            <a:endParaRPr lang="en-US" dirty="0">
              <a:solidFill>
                <a:srgbClr val="391E09"/>
              </a:solidFill>
            </a:endParaRPr>
          </a:p>
        </p:txBody>
      </p:sp>
      <p:pic>
        <p:nvPicPr>
          <p:cNvPr id="9220" name="Picture 4" descr="D:\MILKA DESKTOP\PREZENTACIJA STANOVNISTVO SVETA\industrial region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67000" y="3094382"/>
            <a:ext cx="6400800" cy="3687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" y="4943475"/>
            <a:ext cx="32861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Распоред становништва на  Земљи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5181600" cy="5364163"/>
          </a:xfrm>
        </p:spPr>
        <p:txBody>
          <a:bodyPr>
            <a:normAutofit lnSpcReduction="10000"/>
          </a:bodyPr>
          <a:lstStyle/>
          <a:p>
            <a:r>
              <a:rPr lang="sr-Cyrl-RS" dirty="0" smtClean="0">
                <a:solidFill>
                  <a:srgbClr val="391E09"/>
                </a:solidFill>
              </a:rPr>
              <a:t>Најгушће насељене државе</a:t>
            </a:r>
            <a:r>
              <a:rPr lang="sr-Latn-RS" dirty="0" smtClean="0">
                <a:solidFill>
                  <a:srgbClr val="391E09"/>
                </a:solidFill>
              </a:rPr>
              <a:t> </a:t>
            </a:r>
            <a:r>
              <a:rPr lang="sr-Cyrl-RS" dirty="0" smtClean="0">
                <a:solidFill>
                  <a:srgbClr val="391E09"/>
                </a:solidFill>
              </a:rPr>
              <a:t>(јули</a:t>
            </a:r>
            <a:r>
              <a:rPr lang="sr-Latn-RS" dirty="0" smtClean="0">
                <a:solidFill>
                  <a:srgbClr val="391E09"/>
                </a:solidFill>
              </a:rPr>
              <a:t> </a:t>
            </a:r>
            <a:r>
              <a:rPr lang="sr-Cyrl-RS" dirty="0" smtClean="0">
                <a:solidFill>
                  <a:srgbClr val="391E09"/>
                </a:solidFill>
              </a:rPr>
              <a:t>2014.):</a:t>
            </a:r>
            <a:endParaRPr lang="sr-Latn-RS" dirty="0" smtClean="0">
              <a:solidFill>
                <a:srgbClr val="391E09"/>
              </a:solidFill>
            </a:endParaRPr>
          </a:p>
          <a:p>
            <a:pPr>
              <a:buFontTx/>
              <a:buChar char="-"/>
            </a:pPr>
            <a:r>
              <a:rPr lang="sr-Cyrl-RS" b="1" dirty="0" smtClean="0">
                <a:solidFill>
                  <a:srgbClr val="FF0000"/>
                </a:solidFill>
              </a:rPr>
              <a:t>Монако  15 254 ст/</a:t>
            </a:r>
            <a:r>
              <a:rPr lang="sr-Latn-RS" b="1" dirty="0" smtClean="0">
                <a:solidFill>
                  <a:srgbClr val="FF0000"/>
                </a:solidFill>
              </a:rPr>
              <a:t>km²</a:t>
            </a:r>
            <a:endParaRPr lang="sr-Cyrl-RS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sr-Latn-RS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sr-Cyrl-RS" sz="2800" b="1" dirty="0" smtClean="0">
                <a:solidFill>
                  <a:srgbClr val="391E09"/>
                </a:solidFill>
              </a:rPr>
              <a:t>Сингапур 7 987 ст/ </a:t>
            </a:r>
            <a:r>
              <a:rPr lang="sr-Latn-RS" sz="2800" b="1" dirty="0" smtClean="0">
                <a:solidFill>
                  <a:srgbClr val="391E09"/>
                </a:solidFill>
              </a:rPr>
              <a:t>km²</a:t>
            </a:r>
            <a:endParaRPr lang="sr-Cyrl-RS" sz="2800" b="1" dirty="0" smtClean="0">
              <a:solidFill>
                <a:srgbClr val="391E09"/>
              </a:solidFill>
            </a:endParaRPr>
          </a:p>
          <a:p>
            <a:pPr>
              <a:buFontTx/>
              <a:buChar char="-"/>
            </a:pPr>
            <a:r>
              <a:rPr lang="sr-Cyrl-RS" sz="2800" b="1" dirty="0" smtClean="0">
                <a:solidFill>
                  <a:srgbClr val="391E09"/>
                </a:solidFill>
              </a:rPr>
              <a:t>Бахреин 1 729 ст/ </a:t>
            </a:r>
            <a:r>
              <a:rPr lang="sr-Latn-RS" sz="2800" b="1" dirty="0" smtClean="0">
                <a:solidFill>
                  <a:srgbClr val="391E09"/>
                </a:solidFill>
              </a:rPr>
              <a:t>km²</a:t>
            </a:r>
            <a:endParaRPr lang="sr-Cyrl-RS" sz="2800" b="1" dirty="0" smtClean="0">
              <a:solidFill>
                <a:srgbClr val="391E09"/>
              </a:solidFill>
            </a:endParaRPr>
          </a:p>
          <a:p>
            <a:pPr>
              <a:buFontTx/>
              <a:buChar char="-"/>
            </a:pPr>
            <a:r>
              <a:rPr lang="sr-Cyrl-RS" sz="2800" b="1" dirty="0" smtClean="0">
                <a:solidFill>
                  <a:srgbClr val="391E09"/>
                </a:solidFill>
              </a:rPr>
              <a:t>Малта 1 306 ст/ </a:t>
            </a:r>
            <a:r>
              <a:rPr lang="sr-Latn-RS" sz="2800" b="1" dirty="0" smtClean="0">
                <a:solidFill>
                  <a:srgbClr val="391E09"/>
                </a:solidFill>
              </a:rPr>
              <a:t>km²</a:t>
            </a:r>
            <a:endParaRPr lang="sr-Cyrl-RS" sz="2800" b="1" dirty="0" smtClean="0">
              <a:solidFill>
                <a:srgbClr val="391E09"/>
              </a:solidFill>
            </a:endParaRPr>
          </a:p>
          <a:p>
            <a:pPr>
              <a:buFontTx/>
              <a:buChar char="-"/>
            </a:pPr>
            <a:r>
              <a:rPr lang="sr-Cyrl-RS" sz="2800" b="1" dirty="0" smtClean="0">
                <a:solidFill>
                  <a:srgbClr val="391E09"/>
                </a:solidFill>
              </a:rPr>
              <a:t>Бангладеш 1101 ст/ </a:t>
            </a:r>
            <a:r>
              <a:rPr lang="sr-Latn-RS" sz="2800" b="1" dirty="0" smtClean="0">
                <a:solidFill>
                  <a:srgbClr val="391E09"/>
                </a:solidFill>
              </a:rPr>
              <a:t>km²</a:t>
            </a:r>
            <a:endParaRPr lang="sr-Cyrl-RS" sz="2800" b="1" dirty="0" smtClean="0">
              <a:solidFill>
                <a:srgbClr val="391E09"/>
              </a:solidFill>
            </a:endParaRPr>
          </a:p>
          <a:p>
            <a:pPr>
              <a:buFontTx/>
              <a:buChar char="-"/>
            </a:pPr>
            <a:r>
              <a:rPr lang="sr-Cyrl-RS" sz="2800" b="1" dirty="0" smtClean="0">
                <a:solidFill>
                  <a:srgbClr val="391E09"/>
                </a:solidFill>
              </a:rPr>
              <a:t>Холандија 402 ст/ </a:t>
            </a:r>
            <a:r>
              <a:rPr lang="sr-Latn-RS" sz="2800" b="1" dirty="0" smtClean="0">
                <a:solidFill>
                  <a:srgbClr val="391E09"/>
                </a:solidFill>
              </a:rPr>
              <a:t>km²</a:t>
            </a:r>
            <a:endParaRPr lang="sr-Cyrl-RS" sz="2800" b="1" dirty="0" smtClean="0">
              <a:solidFill>
                <a:srgbClr val="391E09"/>
              </a:solidFill>
            </a:endParaRPr>
          </a:p>
          <a:p>
            <a:pPr>
              <a:buFontTx/>
              <a:buChar char="-"/>
            </a:pPr>
            <a:r>
              <a:rPr lang="sr-Cyrl-RS" sz="2800" b="1" dirty="0" smtClean="0">
                <a:solidFill>
                  <a:srgbClr val="391E09"/>
                </a:solidFill>
              </a:rPr>
              <a:t>Руанда 432 ст/ </a:t>
            </a:r>
            <a:r>
              <a:rPr lang="sr-Latn-RS" sz="2800" b="1" dirty="0" smtClean="0">
                <a:solidFill>
                  <a:srgbClr val="391E09"/>
                </a:solidFill>
              </a:rPr>
              <a:t>km²</a:t>
            </a:r>
            <a:endParaRPr lang="sr-Cyrl-RS" sz="2800" b="1" dirty="0" smtClean="0">
              <a:solidFill>
                <a:srgbClr val="391E09"/>
              </a:solidFill>
            </a:endParaRPr>
          </a:p>
          <a:p>
            <a:pPr>
              <a:buFontTx/>
              <a:buChar char="-"/>
            </a:pPr>
            <a:r>
              <a:rPr lang="sr-Cyrl-RS" sz="2800" b="1" dirty="0" smtClean="0">
                <a:solidFill>
                  <a:srgbClr val="391E09"/>
                </a:solidFill>
              </a:rPr>
              <a:t>Ел Салвадор 288 ст/ </a:t>
            </a:r>
            <a:r>
              <a:rPr lang="sr-Latn-RS" sz="2800" b="1" dirty="0" smtClean="0">
                <a:solidFill>
                  <a:srgbClr val="391E09"/>
                </a:solidFill>
              </a:rPr>
              <a:t>km²</a:t>
            </a:r>
            <a:endParaRPr lang="en-US" sz="2800" dirty="0">
              <a:solidFill>
                <a:srgbClr val="391E09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46320" y="609600"/>
            <a:ext cx="4145280" cy="2590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D:\MILKA DESKTOP\PREZENTACIJA STANOVNISTVO SVETA\singapur-hotel-schody-merlion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34840" y="3581400"/>
            <a:ext cx="463296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6858000" y="6172200"/>
            <a:ext cx="20574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rgbClr val="391E09"/>
                </a:solidFill>
              </a:rPr>
              <a:t>Сингапур 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7086600" y="2743200"/>
            <a:ext cx="1905000" cy="685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rgbClr val="FF0000"/>
                </a:solidFill>
              </a:rPr>
              <a:t>Монако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Распоред становништва на  Земљи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1"/>
            <a:ext cx="8077200" cy="4114799"/>
          </a:xfrm>
        </p:spPr>
        <p:txBody>
          <a:bodyPr>
            <a:normAutofit lnSpcReduction="10000"/>
          </a:bodyPr>
          <a:lstStyle/>
          <a:p>
            <a:r>
              <a:rPr lang="sr-Cyrl-RS" b="1" dirty="0" smtClean="0">
                <a:solidFill>
                  <a:srgbClr val="663300"/>
                </a:solidFill>
              </a:rPr>
              <a:t>Најређе насељене државе</a:t>
            </a:r>
            <a:r>
              <a:rPr lang="sr-Latn-RS" b="1" dirty="0" smtClean="0">
                <a:solidFill>
                  <a:srgbClr val="663300"/>
                </a:solidFill>
              </a:rPr>
              <a:t> </a:t>
            </a:r>
            <a:r>
              <a:rPr lang="sr-Cyrl-RS" b="1" dirty="0" smtClean="0">
                <a:solidFill>
                  <a:srgbClr val="663300"/>
                </a:solidFill>
              </a:rPr>
              <a:t>(јули</a:t>
            </a:r>
            <a:r>
              <a:rPr lang="sr-Latn-RS" b="1" dirty="0" smtClean="0">
                <a:solidFill>
                  <a:srgbClr val="663300"/>
                </a:solidFill>
              </a:rPr>
              <a:t> </a:t>
            </a:r>
            <a:r>
              <a:rPr lang="sr-Cyrl-RS" b="1" dirty="0" smtClean="0">
                <a:solidFill>
                  <a:srgbClr val="663300"/>
                </a:solidFill>
              </a:rPr>
              <a:t>2014.):</a:t>
            </a:r>
          </a:p>
          <a:p>
            <a:pPr>
              <a:buFontTx/>
              <a:buChar char="-"/>
            </a:pPr>
            <a:r>
              <a:rPr lang="sr-Cyrl-RS" b="1" dirty="0" smtClean="0">
                <a:solidFill>
                  <a:srgbClr val="FF0000"/>
                </a:solidFill>
              </a:rPr>
              <a:t>Монголија 2 ст/</a:t>
            </a:r>
            <a:r>
              <a:rPr lang="sr-Latn-RS" b="1" dirty="0" smtClean="0">
                <a:solidFill>
                  <a:srgbClr val="FF0000"/>
                </a:solidFill>
              </a:rPr>
              <a:t>km²</a:t>
            </a:r>
            <a:endParaRPr lang="sr-Cyrl-RS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sr-Cyrl-RS" sz="2800" b="1" dirty="0" smtClean="0">
                <a:solidFill>
                  <a:srgbClr val="663300"/>
                </a:solidFill>
              </a:rPr>
              <a:t>Намибија, Исланд  3 ст/</a:t>
            </a:r>
            <a:r>
              <a:rPr lang="sr-Latn-RS" sz="2800" b="1" dirty="0" smtClean="0">
                <a:solidFill>
                  <a:srgbClr val="663300"/>
                </a:solidFill>
              </a:rPr>
              <a:t>km²</a:t>
            </a:r>
            <a:endParaRPr lang="sr-Cyrl-RS" sz="2800" b="1" dirty="0" smtClean="0">
              <a:solidFill>
                <a:srgbClr val="663300"/>
              </a:solidFill>
            </a:endParaRPr>
          </a:p>
          <a:p>
            <a:pPr>
              <a:buFontTx/>
              <a:buChar char="-"/>
            </a:pPr>
            <a:r>
              <a:rPr lang="sr-Cyrl-RS" sz="2800" b="1" dirty="0" smtClean="0">
                <a:solidFill>
                  <a:srgbClr val="663300"/>
                </a:solidFill>
              </a:rPr>
              <a:t>Мауританија, Либија, Боцвана, Канада 4 ст/</a:t>
            </a:r>
            <a:r>
              <a:rPr lang="sr-Latn-RS" sz="2800" b="1" dirty="0" smtClean="0">
                <a:solidFill>
                  <a:srgbClr val="663300"/>
                </a:solidFill>
              </a:rPr>
              <a:t>km²</a:t>
            </a:r>
            <a:endParaRPr lang="sr-Cyrl-RS" sz="2800" b="1" dirty="0" smtClean="0">
              <a:solidFill>
                <a:srgbClr val="663300"/>
              </a:solidFill>
            </a:endParaRPr>
          </a:p>
          <a:p>
            <a:pPr>
              <a:buFontTx/>
              <a:buChar char="-"/>
            </a:pPr>
            <a:r>
              <a:rPr lang="sr-Cyrl-RS" sz="2800" b="1" dirty="0" smtClean="0">
                <a:solidFill>
                  <a:srgbClr val="663300"/>
                </a:solidFill>
              </a:rPr>
              <a:t>Габон 6 ст/</a:t>
            </a:r>
            <a:r>
              <a:rPr lang="sr-Latn-RS" sz="2800" b="1" dirty="0" smtClean="0">
                <a:solidFill>
                  <a:srgbClr val="663300"/>
                </a:solidFill>
              </a:rPr>
              <a:t>km²</a:t>
            </a:r>
            <a:endParaRPr lang="sr-Cyrl-RS" sz="2800" b="1" dirty="0" smtClean="0">
              <a:solidFill>
                <a:srgbClr val="663300"/>
              </a:solidFill>
            </a:endParaRPr>
          </a:p>
          <a:p>
            <a:pPr>
              <a:buFontTx/>
              <a:buChar char="-"/>
            </a:pPr>
            <a:r>
              <a:rPr lang="sr-Cyrl-RS" sz="2800" b="1" dirty="0" smtClean="0">
                <a:solidFill>
                  <a:srgbClr val="663300"/>
                </a:solidFill>
              </a:rPr>
              <a:t>Казахстан 7 ст/</a:t>
            </a:r>
            <a:r>
              <a:rPr lang="sr-Latn-RS" sz="2800" b="1" dirty="0" smtClean="0">
                <a:solidFill>
                  <a:srgbClr val="663300"/>
                </a:solidFill>
              </a:rPr>
              <a:t>km²</a:t>
            </a:r>
            <a:endParaRPr lang="sr-Cyrl-RS" sz="2800" b="1" dirty="0" smtClean="0">
              <a:solidFill>
                <a:srgbClr val="663300"/>
              </a:solidFill>
            </a:endParaRPr>
          </a:p>
          <a:p>
            <a:pPr>
              <a:buFontTx/>
              <a:buChar char="-"/>
            </a:pPr>
            <a:r>
              <a:rPr lang="sr-Cyrl-RS" sz="2800" b="1" dirty="0" smtClean="0">
                <a:solidFill>
                  <a:srgbClr val="663300"/>
                </a:solidFill>
              </a:rPr>
              <a:t>ЦАР 8 ст/</a:t>
            </a:r>
            <a:r>
              <a:rPr lang="sr-Latn-RS" sz="2800" b="1" dirty="0" smtClean="0">
                <a:solidFill>
                  <a:srgbClr val="663300"/>
                </a:solidFill>
              </a:rPr>
              <a:t>km²</a:t>
            </a:r>
            <a:endParaRPr lang="sr-Cyrl-RS" sz="2800" b="1" dirty="0" smtClean="0">
              <a:solidFill>
                <a:srgbClr val="663300"/>
              </a:solidFill>
            </a:endParaRPr>
          </a:p>
          <a:p>
            <a:pPr>
              <a:buFontTx/>
              <a:buChar char="-"/>
            </a:pPr>
            <a:r>
              <a:rPr lang="sr-Cyrl-RS" sz="2800" b="1" dirty="0" smtClean="0">
                <a:solidFill>
                  <a:srgbClr val="663300"/>
                </a:solidFill>
              </a:rPr>
              <a:t>Боливија 9 ст/</a:t>
            </a:r>
            <a:r>
              <a:rPr lang="sr-Latn-RS" sz="2800" b="1" dirty="0" smtClean="0">
                <a:solidFill>
                  <a:srgbClr val="663300"/>
                </a:solidFill>
              </a:rPr>
              <a:t>km²</a:t>
            </a:r>
            <a:endParaRPr lang="sr-Cyrl-RS" sz="2800" b="1" dirty="0" smtClean="0">
              <a:solidFill>
                <a:srgbClr val="663300"/>
              </a:solidFill>
            </a:endParaRPr>
          </a:p>
          <a:p>
            <a:pPr>
              <a:buFontTx/>
              <a:buChar char="-"/>
            </a:pPr>
            <a:endParaRPr lang="en-US" sz="2800" dirty="0">
              <a:solidFill>
                <a:srgbClr val="6633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81400" y="2743200"/>
            <a:ext cx="5562600" cy="38862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6629400" y="6019800"/>
            <a:ext cx="2362200" cy="762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rgbClr val="FF0000"/>
                </a:solidFill>
              </a:rPr>
              <a:t>Монголија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3445" y="4419600"/>
            <a:ext cx="3584155" cy="2379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/>
          <p:cNvSpPr/>
          <p:nvPr/>
        </p:nvSpPr>
        <p:spPr>
          <a:xfrm>
            <a:off x="1447800" y="6553200"/>
            <a:ext cx="2286000" cy="228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rgbClr val="FF0000"/>
                </a:solidFill>
              </a:rPr>
              <a:t>Намибија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0"/>
            <a:ext cx="4038600" cy="2209800"/>
          </a:xfrm>
        </p:spPr>
        <p:txBody>
          <a:bodyPr>
            <a:normAutofit/>
          </a:bodyPr>
          <a:lstStyle/>
          <a:p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Распоред становништва на  Земљи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5257800" cy="243840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sr-Cyrl-RS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sr-Cyrl-RS" sz="5800" b="1" dirty="0" smtClean="0">
                <a:solidFill>
                  <a:srgbClr val="FF0000"/>
                </a:solidFill>
              </a:rPr>
              <a:t>1.Кина 1 356 000 000ст </a:t>
            </a:r>
          </a:p>
          <a:p>
            <a:pPr>
              <a:buNone/>
            </a:pPr>
            <a:endParaRPr lang="sr-Cyrl-RS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sr-Cyrl-RS" sz="5100" b="1" dirty="0" smtClean="0">
                <a:solidFill>
                  <a:srgbClr val="391E09"/>
                </a:solidFill>
              </a:rPr>
              <a:t>2.</a:t>
            </a:r>
            <a:r>
              <a:rPr lang="sr-Cyrl-RS" sz="5100" b="1" dirty="0" smtClean="0">
                <a:solidFill>
                  <a:srgbClr val="FF0000"/>
                </a:solidFill>
              </a:rPr>
              <a:t> </a:t>
            </a:r>
            <a:r>
              <a:rPr lang="sr-Cyrl-RS" sz="5100" b="1" dirty="0" smtClean="0">
                <a:solidFill>
                  <a:srgbClr val="391E09"/>
                </a:solidFill>
              </a:rPr>
              <a:t>Индија 1 236 000 000ст</a:t>
            </a:r>
          </a:p>
          <a:p>
            <a:pPr>
              <a:buNone/>
            </a:pPr>
            <a:r>
              <a:rPr lang="sr-Cyrl-RS" sz="5100" b="1" dirty="0" smtClean="0">
                <a:solidFill>
                  <a:srgbClr val="391E09"/>
                </a:solidFill>
              </a:rPr>
              <a:t>3. САД 319 000 000ст </a:t>
            </a:r>
          </a:p>
          <a:p>
            <a:pPr>
              <a:buNone/>
            </a:pPr>
            <a:r>
              <a:rPr lang="sr-Cyrl-RS" sz="5100" b="1" dirty="0" smtClean="0">
                <a:solidFill>
                  <a:srgbClr val="391E09"/>
                </a:solidFill>
              </a:rPr>
              <a:t>4. Индонезија 254 000 000ст</a:t>
            </a:r>
          </a:p>
          <a:p>
            <a:pPr>
              <a:buNone/>
            </a:pPr>
            <a:r>
              <a:rPr lang="sr-Cyrl-RS" sz="5100" b="1" dirty="0" smtClean="0">
                <a:solidFill>
                  <a:srgbClr val="391E09"/>
                </a:solidFill>
              </a:rPr>
              <a:t>5. Бразил 203 000 000ст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8403" y="2590800"/>
            <a:ext cx="5419397" cy="4191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2362200"/>
            <a:ext cx="38100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sr-Cyrl-RS" sz="2400" b="1" dirty="0" smtClean="0">
                <a:solidFill>
                  <a:srgbClr val="391E09"/>
                </a:solidFill>
              </a:rPr>
              <a:t>6. Пакистан 196 000 000ст</a:t>
            </a:r>
          </a:p>
          <a:p>
            <a:pPr>
              <a:buNone/>
            </a:pPr>
            <a:r>
              <a:rPr lang="sr-Cyrl-RS" sz="2400" b="1" dirty="0" smtClean="0">
                <a:solidFill>
                  <a:srgbClr val="391E09"/>
                </a:solidFill>
              </a:rPr>
              <a:t>7. Нигерија 177 000 000ст</a:t>
            </a:r>
          </a:p>
          <a:p>
            <a:pPr>
              <a:buNone/>
            </a:pPr>
            <a:r>
              <a:rPr lang="sr-Cyrl-RS" sz="2400" b="1" dirty="0" smtClean="0">
                <a:solidFill>
                  <a:srgbClr val="391E09"/>
                </a:solidFill>
              </a:rPr>
              <a:t>8. Бангладеш 166 000 000ст</a:t>
            </a:r>
          </a:p>
          <a:p>
            <a:pPr>
              <a:buNone/>
            </a:pPr>
            <a:r>
              <a:rPr lang="sr-Cyrl-RS" sz="2400" b="1" dirty="0" smtClean="0">
                <a:solidFill>
                  <a:srgbClr val="391E09"/>
                </a:solidFill>
              </a:rPr>
              <a:t>9. Русија 142 000 000ст</a:t>
            </a:r>
          </a:p>
          <a:p>
            <a:pPr>
              <a:buNone/>
            </a:pPr>
            <a:r>
              <a:rPr lang="sr-Cyrl-RS" sz="2400" b="1" dirty="0" smtClean="0">
                <a:solidFill>
                  <a:srgbClr val="391E09"/>
                </a:solidFill>
              </a:rPr>
              <a:t>10. Јапан 127 000 000ст</a:t>
            </a:r>
          </a:p>
          <a:p>
            <a:pPr>
              <a:buNone/>
            </a:pPr>
            <a:endParaRPr lang="sr-Cyrl-RS" sz="2400" b="1" dirty="0" smtClean="0">
              <a:solidFill>
                <a:srgbClr val="391E09"/>
              </a:solidFill>
            </a:endParaRPr>
          </a:p>
          <a:p>
            <a:pPr>
              <a:buNone/>
            </a:pPr>
            <a:endParaRPr lang="sr-Cyrl-RS" sz="2400" b="1" dirty="0" smtClean="0">
              <a:solidFill>
                <a:srgbClr val="391E09"/>
              </a:solidFill>
            </a:endParaRPr>
          </a:p>
          <a:p>
            <a:pPr>
              <a:buNone/>
            </a:pPr>
            <a:endParaRPr lang="sr-Cyrl-RS" sz="2400" b="1" dirty="0" smtClean="0">
              <a:solidFill>
                <a:srgbClr val="391E09"/>
              </a:solidFill>
            </a:endParaRPr>
          </a:p>
          <a:p>
            <a:pPr>
              <a:buNone/>
            </a:pPr>
            <a:endParaRPr lang="sr-Cyrl-RS" sz="2400" b="1" dirty="0" smtClean="0">
              <a:solidFill>
                <a:srgbClr val="391E09"/>
              </a:solidFill>
            </a:endParaRPr>
          </a:p>
          <a:p>
            <a:pPr>
              <a:buNone/>
            </a:pPr>
            <a:r>
              <a:rPr lang="sr-Cyrl-RS" sz="2400" b="1" dirty="0" smtClean="0">
                <a:solidFill>
                  <a:srgbClr val="391E09"/>
                </a:solidFill>
              </a:rPr>
              <a:t>*</a:t>
            </a:r>
            <a:r>
              <a:rPr lang="sr-Cyrl-RS" b="1" dirty="0" smtClean="0">
                <a:solidFill>
                  <a:srgbClr val="391E09"/>
                </a:solidFill>
              </a:rPr>
              <a:t>Државе са највише становника, јули 2014</a:t>
            </a:r>
          </a:p>
          <a:p>
            <a:pPr>
              <a:buNone/>
            </a:pPr>
            <a:r>
              <a:rPr lang="sr-Cyrl-RS" sz="2400" b="1" dirty="0" smtClean="0">
                <a:solidFill>
                  <a:srgbClr val="391E09"/>
                </a:solidFill>
              </a:rPr>
              <a:t> </a:t>
            </a:r>
            <a:endParaRPr lang="en-US" sz="2400" b="1" dirty="0">
              <a:solidFill>
                <a:srgbClr val="391E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dirty="0" smtClean="0"/>
              <a:t>Број становника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Римокатоличка црква 1563. уводи матичне књиге</a:t>
            </a:r>
          </a:p>
          <a:p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До краја 18. века у Европи матичне књиге преузимају државне установе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525963"/>
          </a:xfrm>
        </p:spPr>
        <p:txBody>
          <a:bodyPr>
            <a:normAutofit fontScale="92500"/>
          </a:bodyPr>
          <a:lstStyle/>
          <a:p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Укупан пораст броја становника се израчунава по формули:</a:t>
            </a:r>
          </a:p>
          <a:p>
            <a:r>
              <a:rPr lang="sr-Latn-RS" b="1" dirty="0" smtClean="0">
                <a:solidFill>
                  <a:schemeClr val="accent2">
                    <a:lumMod val="50000"/>
                  </a:schemeClr>
                </a:solidFill>
              </a:rPr>
              <a:t>D=(N-M)+(I-E)</a:t>
            </a:r>
          </a:p>
          <a:p>
            <a:pPr>
              <a:buNone/>
            </a:pPr>
            <a:r>
              <a:rPr lang="sr-Latn-RS" b="1" dirty="0" smtClean="0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=укупан пораст бр.ст</a:t>
            </a:r>
            <a:endParaRPr lang="sr-Latn-R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sr-Latn-RS" b="1" dirty="0" smtClean="0">
                <a:solidFill>
                  <a:schemeClr val="accent2">
                    <a:lumMod val="50000"/>
                  </a:schemeClr>
                </a:solidFill>
              </a:rPr>
              <a:t>N</a:t>
            </a:r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=наталитет</a:t>
            </a:r>
            <a:endParaRPr lang="sr-Latn-R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sr-Latn-RS" b="1" dirty="0" smtClean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=морталитет</a:t>
            </a:r>
            <a:endParaRPr lang="sr-Latn-R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sr-Latn-RS" b="1" dirty="0" smtClean="0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=имиграција(досељавање)</a:t>
            </a:r>
            <a:endParaRPr lang="sr-Latn-R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sr-Latn-RS" b="1" dirty="0" smtClean="0">
                <a:solidFill>
                  <a:schemeClr val="accent2">
                    <a:lumMod val="50000"/>
                  </a:schemeClr>
                </a:solidFill>
              </a:rPr>
              <a:t>E</a:t>
            </a:r>
            <a:r>
              <a:rPr lang="sr-Cyrl-RS" b="1" dirty="0" smtClean="0">
                <a:solidFill>
                  <a:schemeClr val="accent2">
                    <a:lumMod val="50000"/>
                  </a:schemeClr>
                </a:solidFill>
              </a:rPr>
              <a:t>=емиграција (исељавање</a:t>
            </a:r>
            <a:r>
              <a:rPr lang="sr-Cyrl-RS" dirty="0" smtClean="0"/>
              <a:t>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724400"/>
            <a:ext cx="3683221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39000" cy="487362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Структуре становништва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4040188" cy="639762"/>
          </a:xfrm>
        </p:spPr>
        <p:txBody>
          <a:bodyPr>
            <a:normAutofit fontScale="85000" lnSpcReduction="20000"/>
          </a:bodyPr>
          <a:lstStyle/>
          <a:p>
            <a:r>
              <a:rPr lang="sr-Cyrl-RS" dirty="0" smtClean="0"/>
              <a:t>Полна структура: бројчани однос мушког и женског становништва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914400"/>
            <a:ext cx="4041775" cy="639762"/>
          </a:xfrm>
        </p:spPr>
        <p:txBody>
          <a:bodyPr>
            <a:normAutofit fontScale="77500" lnSpcReduction="20000"/>
          </a:bodyPr>
          <a:lstStyle/>
          <a:p>
            <a:r>
              <a:rPr lang="sr-Cyrl-RS" dirty="0" smtClean="0"/>
              <a:t>Старосна структура: младо</a:t>
            </a:r>
          </a:p>
          <a:p>
            <a:r>
              <a:rPr lang="sr-Cyrl-RS" dirty="0" smtClean="0"/>
              <a:t> (0-14), зрело (15-65), старо &gt;65</a:t>
            </a:r>
            <a:endParaRPr lang="en-US" dirty="0"/>
          </a:p>
        </p:txBody>
      </p:sp>
      <p:pic>
        <p:nvPicPr>
          <p:cNvPr id="7170" name="Picture 2" descr="C:\Users\Laptop\Desktop\XX_popgraph 201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1" y="1833172"/>
            <a:ext cx="7239000" cy="494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3581400"/>
            <a:ext cx="2667000" cy="609599"/>
          </a:xfrm>
        </p:spPr>
        <p:txBody>
          <a:bodyPr>
            <a:normAutofit fontScale="70000" lnSpcReduction="20000"/>
          </a:bodyPr>
          <a:lstStyle/>
          <a:p>
            <a:r>
              <a:rPr lang="sr-Cyrl-RS" dirty="0" smtClean="0"/>
              <a:t>Најмлађе становништво становништво-Нигер</a:t>
            </a:r>
            <a:endParaRPr lang="en-US" dirty="0"/>
          </a:p>
        </p:txBody>
      </p:sp>
      <p:pic>
        <p:nvPicPr>
          <p:cNvPr id="8194" name="Picture 2" descr="C:\Users\Laptop\Desktop\JA_popgraph 201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103058"/>
            <a:ext cx="5867400" cy="4087942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783971"/>
            <a:ext cx="3227283" cy="218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4217512"/>
            <a:ext cx="3886200" cy="2582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8600"/>
            <a:ext cx="2667000" cy="609599"/>
          </a:xfrm>
        </p:spPr>
        <p:txBody>
          <a:bodyPr>
            <a:normAutofit fontScale="85000" lnSpcReduction="20000"/>
          </a:bodyPr>
          <a:lstStyle/>
          <a:p>
            <a:r>
              <a:rPr lang="sr-Cyrl-RS" dirty="0" smtClean="0"/>
              <a:t>Најстарије становништво-Јапан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962400" y="4343400"/>
            <a:ext cx="2362200" cy="228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Пирамида неразвијених земаља је широке основе  и сужена при врху.Код развијених земаља пирамида је сужена у основи и благо сужена ка врху.  </a:t>
            </a:r>
            <a:endParaRPr lang="en-US" dirty="0">
              <a:solidFill>
                <a:srgbClr val="391E09"/>
              </a:solidFill>
            </a:endParaRPr>
          </a:p>
        </p:txBody>
      </p:sp>
      <p:pic>
        <p:nvPicPr>
          <p:cNvPr id="12" name="Picture 3" descr="C:\Users\Laptop\Desktop\NG_popgraph 2014.bmp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33564" y="4876801"/>
            <a:ext cx="2734236" cy="190500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76200"/>
            <a:ext cx="4114800" cy="563562"/>
          </a:xfrm>
        </p:spPr>
        <p:txBody>
          <a:bodyPr>
            <a:normAutofit fontScale="90000"/>
          </a:bodyPr>
          <a:lstStyle/>
          <a:p>
            <a:r>
              <a:rPr lang="sr-Cyrl-RS" b="1" dirty="0" smtClean="0"/>
              <a:t>Расна структура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0"/>
            <a:ext cx="5486400" cy="1143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sr-Cyrl-RS" b="1" dirty="0" smtClean="0"/>
              <a:t>Половина светског становништва је беле расе, 40% монголоидне и 12% негроидне.</a:t>
            </a:r>
            <a:endParaRPr lang="en-US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066800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609600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ЕТНИЧКИ САСТАВ И ЈЕЗИЦИ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83820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sr-Cyrl-RS" b="1" dirty="0" smtClean="0"/>
              <a:t>Племе је најстарија људска заједница.Више племена је створило народ. Два или више народа могу створити – нацију (САД)</a:t>
            </a:r>
            <a:endParaRPr lang="en-US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95401"/>
            <a:ext cx="8382000" cy="5410199"/>
          </a:xfrm>
          <a:prstGeom prst="rect">
            <a:avLst/>
          </a:prstGeom>
          <a:noFill/>
          <a:ln w="9525">
            <a:solidFill>
              <a:srgbClr val="6633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743200" cy="563562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Религије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0"/>
            <a:ext cx="6096000" cy="2666999"/>
          </a:xfrm>
        </p:spPr>
        <p:txBody>
          <a:bodyPr>
            <a:normAutofit fontScale="92500" lnSpcReduction="10000"/>
          </a:bodyPr>
          <a:lstStyle/>
          <a:p>
            <a:r>
              <a:rPr lang="sr-Cyrl-RS" sz="2800" dirty="0" smtClean="0"/>
              <a:t>Све велике религије су настале у Азији. Највише верника имају: </a:t>
            </a:r>
          </a:p>
          <a:p>
            <a:pPr>
              <a:buNone/>
            </a:pPr>
            <a:r>
              <a:rPr lang="sr-Cyrl-RS" sz="2800" dirty="0" smtClean="0"/>
              <a:t>     </a:t>
            </a:r>
            <a:r>
              <a:rPr lang="sr-Cyrl-RS" sz="2800" b="1" dirty="0" smtClean="0"/>
              <a:t>хришћанство</a:t>
            </a:r>
            <a:r>
              <a:rPr lang="sr-Cyrl-RS" sz="2800" dirty="0" smtClean="0"/>
              <a:t> (34%)</a:t>
            </a:r>
          </a:p>
          <a:p>
            <a:pPr>
              <a:buNone/>
            </a:pPr>
            <a:r>
              <a:rPr lang="sr-Cyrl-RS" sz="2800" dirty="0" smtClean="0"/>
              <a:t>     </a:t>
            </a:r>
            <a:r>
              <a:rPr lang="sr-Cyrl-RS" sz="2800" b="1" dirty="0" smtClean="0"/>
              <a:t>ислам</a:t>
            </a:r>
            <a:r>
              <a:rPr lang="sr-Cyrl-RS" sz="2800" dirty="0" smtClean="0"/>
              <a:t> (23%), </a:t>
            </a:r>
          </a:p>
          <a:p>
            <a:pPr>
              <a:buNone/>
            </a:pPr>
            <a:r>
              <a:rPr lang="sr-Cyrl-RS" sz="2800" dirty="0" smtClean="0"/>
              <a:t>     </a:t>
            </a:r>
            <a:r>
              <a:rPr lang="sr-Cyrl-RS" sz="2800" b="1" dirty="0" smtClean="0"/>
              <a:t>хиндуизам</a:t>
            </a:r>
            <a:r>
              <a:rPr lang="sr-Cyrl-RS" sz="2800" dirty="0" smtClean="0"/>
              <a:t> (14%),</a:t>
            </a:r>
          </a:p>
          <a:p>
            <a:pPr>
              <a:buNone/>
            </a:pPr>
            <a:r>
              <a:rPr lang="sr-Cyrl-RS" sz="2800" b="1" dirty="0" smtClean="0"/>
              <a:t>     будизам </a:t>
            </a:r>
            <a:r>
              <a:rPr lang="sr-Cyrl-RS" sz="2800" dirty="0" smtClean="0"/>
              <a:t>(7%).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159124" y="2987585"/>
            <a:ext cx="5908676" cy="3794215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901" y="4495800"/>
            <a:ext cx="3018099" cy="2263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362200"/>
            <a:ext cx="2895600" cy="193742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04800" y="4191000"/>
            <a:ext cx="2590800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>
                <a:solidFill>
                  <a:srgbClr val="391E09"/>
                </a:solidFill>
              </a:rPr>
              <a:t>Јапански</a:t>
            </a:r>
            <a:r>
              <a:rPr lang="sr-Cyrl-RS" dirty="0" smtClean="0">
                <a:solidFill>
                  <a:srgbClr val="391E09"/>
                </a:solidFill>
              </a:rPr>
              <a:t> </a:t>
            </a:r>
            <a:r>
              <a:rPr lang="sr-Cyrl-RS" b="1" dirty="0" smtClean="0">
                <a:solidFill>
                  <a:srgbClr val="391E09"/>
                </a:solidFill>
              </a:rPr>
              <a:t>шинто храм </a:t>
            </a:r>
            <a:endParaRPr lang="en-US" b="1" dirty="0">
              <a:solidFill>
                <a:srgbClr val="391E0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00800"/>
            <a:ext cx="3505200" cy="381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>
                <a:solidFill>
                  <a:srgbClr val="391E09"/>
                </a:solidFill>
              </a:rPr>
              <a:t>Јеврејска синагога у Јерусалиму </a:t>
            </a:r>
            <a:endParaRPr lang="en-US" b="1" dirty="0">
              <a:solidFill>
                <a:srgbClr val="391E09"/>
              </a:solidFill>
            </a:endParaRPr>
          </a:p>
        </p:txBody>
      </p:sp>
      <p:pic>
        <p:nvPicPr>
          <p:cNvPr id="8196" name="Picture 4" descr="C:\Users\Laptop\Desktop\wack christian symbolism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00800" y="762001"/>
            <a:ext cx="540327" cy="4572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76200" y="685800"/>
            <a:ext cx="2667000" cy="16002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Cyrl-RS" b="1" dirty="0" smtClean="0">
                <a:solidFill>
                  <a:srgbClr val="391E09"/>
                </a:solidFill>
              </a:rPr>
              <a:t>Шинтоизам</a:t>
            </a:r>
            <a:r>
              <a:rPr lang="sr-Cyrl-RS" dirty="0" smtClean="0">
                <a:solidFill>
                  <a:srgbClr val="391E09"/>
                </a:solidFill>
              </a:rPr>
              <a:t> је заступљен у Јапану (Шинто-пут богова)</a:t>
            </a:r>
          </a:p>
          <a:p>
            <a:r>
              <a:rPr lang="sr-Cyrl-RS" b="1" dirty="0" smtClean="0">
                <a:solidFill>
                  <a:srgbClr val="391E09"/>
                </a:solidFill>
              </a:rPr>
              <a:t>Јудаизам </a:t>
            </a:r>
            <a:r>
              <a:rPr lang="sr-Cyrl-RS" dirty="0" smtClean="0">
                <a:solidFill>
                  <a:srgbClr val="391E09"/>
                </a:solidFill>
              </a:rPr>
              <a:t>је једна од најстаријих светских религија.</a:t>
            </a:r>
            <a:endParaRPr lang="en-US" dirty="0">
              <a:solidFill>
                <a:srgbClr val="391E09"/>
              </a:solidFill>
            </a:endParaRPr>
          </a:p>
        </p:txBody>
      </p:sp>
      <p:pic>
        <p:nvPicPr>
          <p:cNvPr id="8194" name="Picture 2" descr="C:\Users\Laptop\Desktop\images shinto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133601" y="990599"/>
            <a:ext cx="457200" cy="414619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</p:pic>
      <p:pic>
        <p:nvPicPr>
          <p:cNvPr id="8195" name="Picture 3" descr="C:\Users\Laptop\Desktop\image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3600" y="1828800"/>
            <a:ext cx="457200" cy="4476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410200" y="1219200"/>
            <a:ext cx="453910" cy="457200"/>
          </a:xfrm>
          <a:prstGeom prst="rect">
            <a:avLst/>
          </a:prstGeom>
          <a:noFill/>
          <a:ln w="9525">
            <a:solidFill>
              <a:srgbClr val="025E06"/>
            </a:solidFill>
            <a:miter lim="800000"/>
            <a:headEnd/>
            <a:tailEnd/>
          </a:ln>
          <a:effectLst/>
        </p:spPr>
      </p:pic>
      <p:pic>
        <p:nvPicPr>
          <p:cNvPr id="8198" name="Picture 6" descr="C:\Users\Laptop\Desktop\images (1om prvi yvuk u kosmosu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0" y="1600200"/>
            <a:ext cx="457200" cy="4716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8199" name="Picture 7" descr="C:\Users\Laptop\Desktop\images budisam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562600" y="2057400"/>
            <a:ext cx="533400" cy="533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9148" y="3200400"/>
            <a:ext cx="5384852" cy="3200400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2895600" cy="487362"/>
          </a:xfrm>
        </p:spPr>
        <p:txBody>
          <a:bodyPr>
            <a:noAutofit/>
          </a:bodyPr>
          <a:lstStyle/>
          <a:p>
            <a:r>
              <a:rPr lang="sr-Cyrl-RS" sz="2800" b="1" dirty="0" smtClean="0">
                <a:solidFill>
                  <a:srgbClr val="391E09"/>
                </a:solidFill>
              </a:rPr>
              <a:t>ХРИШЋАНСТВО</a:t>
            </a:r>
            <a:endParaRPr lang="en-US" sz="2800" b="1" dirty="0">
              <a:solidFill>
                <a:srgbClr val="391E09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" y="685800"/>
            <a:ext cx="2667000" cy="2076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76200"/>
            <a:ext cx="3505200" cy="2590800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22" y="4191000"/>
            <a:ext cx="2060778" cy="25908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98800" y="76200"/>
            <a:ext cx="2387600" cy="358140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</p:pic>
      <p:pic>
        <p:nvPicPr>
          <p:cNvPr id="3080" name="Picture 8" descr="C:\Users\Laptop\Desktop\220px-Patriarch_Irinej_of_Serbia_(portrait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0" y="4280362"/>
            <a:ext cx="1769506" cy="2501438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76200" y="3733800"/>
            <a:ext cx="28956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Храм Светог Саве и српски патријарх Иринеј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4800" y="6324600"/>
            <a:ext cx="50292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Конклава-избор католичког поглавара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62600" y="2667000"/>
            <a:ext cx="35052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Базилика Св.Петра у Ватикану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0" y="3429000"/>
            <a:ext cx="2438400" cy="533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Црква Василија Блаженог у Москви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2743200"/>
            <a:ext cx="23622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Поглавари Руске </a:t>
            </a:r>
          </a:p>
          <a:p>
            <a:pPr algn="ctr"/>
            <a:r>
              <a:rPr lang="sr-Cyrl-RS" dirty="0" smtClean="0">
                <a:solidFill>
                  <a:srgbClr val="391E09"/>
                </a:solidFill>
              </a:rPr>
              <a:t>православне и Римокатоличке  цркве</a:t>
            </a:r>
            <a:endParaRPr lang="en-US" dirty="0">
              <a:solidFill>
                <a:srgbClr val="391E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1981200" cy="533400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ислам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00600" y="19050"/>
            <a:ext cx="4292600" cy="340995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43400" y="3486150"/>
            <a:ext cx="4724400" cy="33718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53811" y="5334000"/>
            <a:ext cx="1113989" cy="140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6200" y="609600"/>
            <a:ext cx="4673600" cy="35052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6200" y="4114801"/>
            <a:ext cx="4091328" cy="26670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429000" y="4419600"/>
            <a:ext cx="1752600" cy="23743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76200" y="3886200"/>
            <a:ext cx="25908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Хаџилук у Меки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6600" y="3581400"/>
            <a:ext cx="21336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Мујезин позива  на молитву са минарета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1200" y="3352800"/>
            <a:ext cx="33528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Џамија Ал Акса у Јерусалиму и света стена 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91400" y="2743200"/>
            <a:ext cx="17526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Медина</a:t>
            </a:r>
            <a:endParaRPr lang="en-US" dirty="0">
              <a:solidFill>
                <a:srgbClr val="391E09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429000" y="36355"/>
            <a:ext cx="1295399" cy="1944845"/>
          </a:xfrm>
          <a:prstGeom prst="rect">
            <a:avLst/>
          </a:prstGeom>
          <a:noFill/>
          <a:ln w="38100">
            <a:solidFill>
              <a:srgbClr val="025E06"/>
            </a:solidFill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2286000" y="76200"/>
            <a:ext cx="12192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Мухамед</a:t>
            </a:r>
            <a:endParaRPr lang="en-US" dirty="0">
              <a:solidFill>
                <a:srgbClr val="391E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05400" y="76200"/>
            <a:ext cx="39624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2743200" cy="609600"/>
          </a:xfrm>
        </p:spPr>
        <p:txBody>
          <a:bodyPr>
            <a:normAutofit fontScale="90000"/>
          </a:bodyPr>
          <a:lstStyle/>
          <a:p>
            <a:r>
              <a:rPr lang="sr-Cyrl-RS" sz="2800" dirty="0" smtClean="0"/>
              <a:t>ХИНДУИЗАМ (БРАМАНИЗАМ)</a:t>
            </a:r>
            <a:endParaRPr lang="en-US" sz="2800" dirty="0"/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609600"/>
            <a:ext cx="2819400" cy="3251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19400" y="0"/>
            <a:ext cx="2256449" cy="289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5029200" y="2362200"/>
            <a:ext cx="4038600" cy="457200"/>
          </a:xfrm>
          <a:prstGeom prst="rect">
            <a:avLst/>
          </a:prstGeom>
          <a:solidFill>
            <a:srgbClr val="FED0F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Брама и аватари (богови у људском  телу)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0" y="3810000"/>
            <a:ext cx="2743200" cy="2971800"/>
          </a:xfrm>
          <a:prstGeom prst="rect">
            <a:avLst/>
          </a:prstGeom>
          <a:solidFill>
            <a:srgbClr val="FED0F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391E09"/>
                </a:solidFill>
              </a:rPr>
              <a:t>Брама</a:t>
            </a:r>
            <a:r>
              <a:rPr lang="ru-RU" dirty="0" smtClean="0">
                <a:solidFill>
                  <a:srgbClr val="391E09"/>
                </a:solidFill>
              </a:rPr>
              <a:t>  је један од врховних богова код Индуса. Они га сматрају за творца света и свих живих бића.</a:t>
            </a:r>
          </a:p>
          <a:p>
            <a:r>
              <a:rPr lang="ru-RU" dirty="0" smtClean="0">
                <a:solidFill>
                  <a:srgbClr val="391E09"/>
                </a:solidFill>
              </a:rPr>
              <a:t>Представљен је са четири лица, окренута на четири стране света, са четири руке и како јаше лабуда. Симбол  је – ОМ (</a:t>
            </a:r>
            <a:r>
              <a:rPr lang="ru-RU" i="1" dirty="0" smtClean="0">
                <a:solidFill>
                  <a:srgbClr val="391E09"/>
                </a:solidFill>
              </a:rPr>
              <a:t>први звук у Космосу</a:t>
            </a:r>
            <a:r>
              <a:rPr lang="ru-RU" dirty="0" smtClean="0">
                <a:solidFill>
                  <a:srgbClr val="391E09"/>
                </a:solidFill>
              </a:rPr>
              <a:t>)</a:t>
            </a:r>
            <a:endParaRPr lang="ru-RU" dirty="0">
              <a:solidFill>
                <a:srgbClr val="391E09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3048000"/>
            <a:ext cx="4978400" cy="3733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819400" y="3124200"/>
            <a:ext cx="2057400" cy="160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5029200" y="2895600"/>
            <a:ext cx="4114800" cy="838200"/>
          </a:xfrm>
          <a:prstGeom prst="rect">
            <a:avLst/>
          </a:prstGeom>
          <a:solidFill>
            <a:srgbClr val="FED0F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Највећи хинду храм  на свету Сваминарајан Акшардам</a:t>
            </a:r>
            <a:r>
              <a:rPr lang="en-US" dirty="0" smtClean="0">
                <a:solidFill>
                  <a:srgbClr val="391E09"/>
                </a:solidFill>
              </a:rPr>
              <a:t> </a:t>
            </a:r>
            <a:r>
              <a:rPr lang="sr-Cyrl-RS" dirty="0" smtClean="0">
                <a:solidFill>
                  <a:srgbClr val="391E09"/>
                </a:solidFill>
              </a:rPr>
              <a:t> у Њу Делхију (Индија)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43200" y="2590800"/>
            <a:ext cx="2286000" cy="533400"/>
          </a:xfrm>
          <a:prstGeom prst="rect">
            <a:avLst/>
          </a:prstGeom>
          <a:solidFill>
            <a:srgbClr val="FED0F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Тројство Брама, Вишну и Шива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95600" y="4572000"/>
            <a:ext cx="1905000" cy="304800"/>
          </a:xfrm>
          <a:prstGeom prst="rect">
            <a:avLst/>
          </a:prstGeom>
          <a:solidFill>
            <a:srgbClr val="FED0F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Бог Кришна 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95600" y="4876800"/>
            <a:ext cx="1905000" cy="1905000"/>
          </a:xfrm>
          <a:prstGeom prst="rect">
            <a:avLst/>
          </a:prstGeom>
          <a:solidFill>
            <a:srgbClr val="FED0F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rgbClr val="391E09"/>
                </a:solidFill>
              </a:rPr>
              <a:t>Самсара</a:t>
            </a:r>
            <a:r>
              <a:rPr lang="ru-RU" dirty="0" smtClean="0">
                <a:solidFill>
                  <a:srgbClr val="391E09"/>
                </a:solidFill>
              </a:rPr>
              <a:t> означава ток живота од рођења до смрти, а затим до поновног рођења.</a:t>
            </a:r>
            <a:endParaRPr lang="en-US" dirty="0">
              <a:solidFill>
                <a:srgbClr val="391E09"/>
              </a:solidFill>
            </a:endParaRPr>
          </a:p>
        </p:txBody>
      </p:sp>
      <p:pic>
        <p:nvPicPr>
          <p:cNvPr id="19" name="Picture 6" descr="C:\Users\Laptop\Desktop\images (1om prvi yvuk u kosmosu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3886200"/>
            <a:ext cx="685800" cy="7075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2438400" cy="533400"/>
          </a:xfrm>
        </p:spPr>
        <p:txBody>
          <a:bodyPr>
            <a:normAutofit fontScale="90000"/>
          </a:bodyPr>
          <a:lstStyle/>
          <a:p>
            <a:r>
              <a:rPr lang="sr-Cyrl-RS" sz="3600" dirty="0" smtClean="0">
                <a:solidFill>
                  <a:srgbClr val="391E09"/>
                </a:solidFill>
              </a:rPr>
              <a:t>БУДИЗАМ</a:t>
            </a:r>
            <a:endParaRPr lang="en-US" sz="3600" dirty="0">
              <a:solidFill>
                <a:srgbClr val="391E09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24400" y="76200"/>
            <a:ext cx="4343400" cy="28956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780" y="4343400"/>
            <a:ext cx="3501620" cy="243840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81000"/>
            <a:ext cx="4724400" cy="3185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81400" y="3505200"/>
            <a:ext cx="5494338" cy="3319463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733800" y="5943600"/>
            <a:ext cx="2895600" cy="914400"/>
          </a:xfrm>
          <a:prstGeom prst="rect">
            <a:avLst/>
          </a:prstGeom>
          <a:solidFill>
            <a:srgbClr val="FFE697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Пагоде будистичког храма у Ангкор Вату (Камбоџа)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2971800"/>
            <a:ext cx="4419600" cy="457200"/>
          </a:xfrm>
          <a:prstGeom prst="rect">
            <a:avLst/>
          </a:prstGeom>
          <a:solidFill>
            <a:srgbClr val="FFE697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Џиновски Буда из Лешана (Кина)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3429000"/>
            <a:ext cx="4648200" cy="914400"/>
          </a:xfrm>
          <a:prstGeom prst="rect">
            <a:avLst/>
          </a:prstGeom>
          <a:solidFill>
            <a:srgbClr val="FFE697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Принц  Еакија Муни Сидарта Гаутама доживљава просвећење испод банјан дрвета и постаје Буда (Просвећени)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6248400"/>
            <a:ext cx="3124200" cy="609600"/>
          </a:xfrm>
          <a:prstGeom prst="rect">
            <a:avLst/>
          </a:prstGeom>
          <a:solidFill>
            <a:srgbClr val="FFE697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Мандалу прави ламаистички свештеник са Тибета</a:t>
            </a:r>
            <a:endParaRPr lang="en-US" dirty="0">
              <a:solidFill>
                <a:srgbClr val="391E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3733801"/>
            <a:ext cx="4543425" cy="304800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ffectLst/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7000" y="0"/>
            <a:ext cx="2667000" cy="609600"/>
          </a:xfrm>
        </p:spPr>
        <p:txBody>
          <a:bodyPr>
            <a:normAutofit/>
          </a:bodyPr>
          <a:lstStyle/>
          <a:p>
            <a:r>
              <a:rPr lang="sr-Cyrl-RS" dirty="0" smtClean="0">
                <a:solidFill>
                  <a:srgbClr val="663300"/>
                </a:solidFill>
              </a:rPr>
              <a:t>Конфучијанство</a:t>
            </a:r>
            <a:endParaRPr lang="en-US" dirty="0">
              <a:solidFill>
                <a:srgbClr val="66330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" y="4572000"/>
            <a:ext cx="1524000" cy="2209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0" y="-76200"/>
            <a:ext cx="1828800" cy="2494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399692" cy="25146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524000" y="4572000"/>
            <a:ext cx="2942833" cy="22098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52400" y="2590800"/>
            <a:ext cx="1640093" cy="2128364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4495800" y="2362200"/>
            <a:ext cx="4572000" cy="1600200"/>
          </a:xfrm>
          <a:prstGeom prst="rect">
            <a:avLst/>
          </a:prstGeom>
          <a:solidFill>
            <a:srgbClr val="D0F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391E09"/>
                </a:solidFill>
              </a:rPr>
              <a:t>4. Симбол равнотеже у природи  Јин-Јанг</a:t>
            </a:r>
          </a:p>
          <a:p>
            <a:pPr algn="ctr"/>
            <a:r>
              <a:rPr lang="sr-Cyrl-RS" dirty="0" smtClean="0">
                <a:solidFill>
                  <a:srgbClr val="391E09"/>
                </a:solidFill>
              </a:rPr>
              <a:t>5. Симбол воде као извор живота</a:t>
            </a:r>
          </a:p>
          <a:p>
            <a:pPr algn="ctr"/>
            <a:r>
              <a:rPr lang="sr-Cyrl-RS" dirty="0" smtClean="0">
                <a:solidFill>
                  <a:srgbClr val="391E09"/>
                </a:solidFill>
              </a:rPr>
              <a:t>6. Филозоф Конфучије (Кина)</a:t>
            </a:r>
          </a:p>
          <a:p>
            <a:pPr algn="ctr"/>
            <a:r>
              <a:rPr lang="sr-Cyrl-RS" dirty="0" smtClean="0">
                <a:solidFill>
                  <a:srgbClr val="391E09"/>
                </a:solidFill>
              </a:rPr>
              <a:t>7. Најстарији храм, део највећег комплекса  храмова посвећених Конфучију (Куфу, Кина)</a:t>
            </a:r>
            <a:endParaRPr lang="en-US" dirty="0">
              <a:solidFill>
                <a:srgbClr val="391E0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52600" y="2590800"/>
            <a:ext cx="2743200" cy="2133600"/>
          </a:xfrm>
          <a:prstGeom prst="rect">
            <a:avLst/>
          </a:prstGeom>
          <a:solidFill>
            <a:srgbClr val="D0F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>
                <a:solidFill>
                  <a:srgbClr val="002060"/>
                </a:solidFill>
              </a:rPr>
              <a:t>1. Макета Другог јеврејског храма у Јерусалиму</a:t>
            </a:r>
          </a:p>
          <a:p>
            <a:pPr algn="ctr"/>
            <a:r>
              <a:rPr lang="sr-Cyrl-RS" dirty="0" smtClean="0">
                <a:solidFill>
                  <a:srgbClr val="002060"/>
                </a:solidFill>
              </a:rPr>
              <a:t>2. Рабин  са менором у синагоги</a:t>
            </a:r>
          </a:p>
          <a:p>
            <a:pPr algn="ctr"/>
            <a:r>
              <a:rPr lang="sr-Cyrl-RS" dirty="0" smtClean="0">
                <a:solidFill>
                  <a:srgbClr val="002060"/>
                </a:solidFill>
              </a:rPr>
              <a:t>3. Молитва испред западног зида храма </a:t>
            </a:r>
          </a:p>
          <a:p>
            <a:pPr algn="ctr"/>
            <a:r>
              <a:rPr lang="sr-Cyrl-RS" dirty="0" smtClean="0">
                <a:solidFill>
                  <a:srgbClr val="002060"/>
                </a:solidFill>
              </a:rPr>
              <a:t>(Зид плача)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2200" y="0"/>
            <a:ext cx="2133600" cy="533399"/>
          </a:xfrm>
        </p:spPr>
        <p:txBody>
          <a:bodyPr>
            <a:normAutofit/>
          </a:bodyPr>
          <a:lstStyle/>
          <a:p>
            <a:r>
              <a:rPr lang="sr-Cyrl-RS" sz="2800" dirty="0" smtClean="0">
                <a:solidFill>
                  <a:srgbClr val="FFFF00"/>
                </a:solidFill>
              </a:rPr>
              <a:t>Јудаизам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7000" y="685800"/>
            <a:ext cx="2514600" cy="1459747"/>
          </a:xfrm>
          <a:prstGeom prst="rect">
            <a:avLst/>
          </a:prstGeom>
          <a:noFill/>
          <a:ln w="9525">
            <a:solidFill>
              <a:srgbClr val="025E06"/>
            </a:solidFill>
            <a:miter lim="800000"/>
            <a:headEnd/>
            <a:tailEnd/>
          </a:ln>
          <a:effectLst/>
        </p:spPr>
      </p:pic>
      <p:sp>
        <p:nvSpPr>
          <p:cNvPr id="21" name="Oval 20"/>
          <p:cNvSpPr/>
          <p:nvPr/>
        </p:nvSpPr>
        <p:spPr>
          <a:xfrm>
            <a:off x="152400" y="152400"/>
            <a:ext cx="533400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rgbClr val="FFFF00"/>
                </a:solidFill>
              </a:rPr>
              <a:t>1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8610600" y="609600"/>
            <a:ext cx="533400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943600" y="228600"/>
            <a:ext cx="533400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324600" y="609600"/>
            <a:ext cx="533400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19200" y="4800600"/>
            <a:ext cx="533400" cy="457200"/>
          </a:xfrm>
          <a:prstGeom prst="ellipse">
            <a:avLst/>
          </a:prstGeom>
          <a:solidFill>
            <a:srgbClr val="FED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52400" y="2590800"/>
            <a:ext cx="533400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rgbClr val="FFFF00"/>
                </a:solidFill>
              </a:rPr>
              <a:t>2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181600" y="4114800"/>
            <a:ext cx="533400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b="1" dirty="0" smtClean="0"/>
              <a:t>Пораст броја становника за последњих 5000 година</a:t>
            </a:r>
            <a:endParaRPr lang="en-US" b="1" dirty="0"/>
          </a:p>
        </p:txBody>
      </p:sp>
      <p:pic>
        <p:nvPicPr>
          <p:cNvPr id="3074" name="Picture 2" descr="D:\MILKA DESKTOP\PREZENTACIJA STANOVNISTVO SVETA\world-maps-of-population-density-over-the-last-5000-years-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5929" y="1524000"/>
            <a:ext cx="8795671" cy="52578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8000" cy="1325562"/>
          </a:xfrm>
        </p:spPr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rgbClr val="663300"/>
                </a:solidFill>
              </a:rPr>
              <a:t>Образовна структура </a:t>
            </a:r>
            <a:endParaRPr lang="en-US" b="1" dirty="0">
              <a:solidFill>
                <a:srgbClr val="66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2590800"/>
          </a:xfrm>
        </p:spPr>
        <p:txBody>
          <a:bodyPr>
            <a:normAutofit fontScale="70000" lnSpcReduction="20000"/>
          </a:bodyPr>
          <a:lstStyle/>
          <a:p>
            <a:r>
              <a:rPr lang="sr-Cyrl-RS" dirty="0" smtClean="0"/>
              <a:t>Главна образовна обележја су </a:t>
            </a:r>
            <a:r>
              <a:rPr lang="sr-Cyrl-RS" dirty="0" smtClean="0">
                <a:solidFill>
                  <a:srgbClr val="FF0000"/>
                </a:solidFill>
              </a:rPr>
              <a:t>писменост</a:t>
            </a:r>
            <a:r>
              <a:rPr lang="sr-Cyrl-RS" dirty="0" smtClean="0"/>
              <a:t> и </a:t>
            </a:r>
            <a:r>
              <a:rPr lang="sr-Cyrl-RS" dirty="0" smtClean="0">
                <a:solidFill>
                  <a:srgbClr val="FF0000"/>
                </a:solidFill>
              </a:rPr>
              <a:t>школска спрема</a:t>
            </a:r>
            <a:r>
              <a:rPr lang="sr-Cyrl-RS" dirty="0" smtClean="0"/>
              <a:t>.</a:t>
            </a:r>
          </a:p>
          <a:p>
            <a:r>
              <a:rPr lang="sr-Cyrl-RS" dirty="0" smtClean="0"/>
              <a:t>Највише становника у свету говори мандарински кинески</a:t>
            </a:r>
          </a:p>
          <a:p>
            <a:r>
              <a:rPr lang="sr-Cyrl-RS" dirty="0" smtClean="0"/>
              <a:t>Светско становништво старије од 15 година које уме да чита и пише:&gt;84% (међу писменима је више становника мушког пола  88,6% </a:t>
            </a:r>
          </a:p>
          <a:p>
            <a:pPr>
              <a:buNone/>
            </a:pPr>
            <a:r>
              <a:rPr lang="sr-Cyrl-RS" dirty="0" smtClean="0"/>
              <a:t>     у односу на женски 79,7%)</a:t>
            </a:r>
          </a:p>
          <a:p>
            <a:r>
              <a:rPr lang="sr-Cyrl-RS" dirty="0" smtClean="0"/>
              <a:t>Највише неписмених</a:t>
            </a:r>
          </a:p>
          <a:p>
            <a:pPr>
              <a:buNone/>
            </a:pPr>
            <a:r>
              <a:rPr lang="sr-Cyrl-RS" dirty="0" smtClean="0"/>
              <a:t>     становника је у Африци.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36081" y="152400"/>
            <a:ext cx="5555519" cy="1362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1900" y="2971800"/>
            <a:ext cx="5295900" cy="3838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 b="26857"/>
          <a:stretch>
            <a:fillRect/>
          </a:stretch>
        </p:blipFill>
        <p:spPr bwMode="auto">
          <a:xfrm>
            <a:off x="685800" y="4267200"/>
            <a:ext cx="2381250" cy="24384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153400" cy="533400"/>
          </a:xfrm>
        </p:spPr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rgbClr val="663300"/>
                </a:solidFill>
              </a:rPr>
              <a:t>Писменост светског становништва</a:t>
            </a:r>
            <a:endParaRPr lang="en-US" b="1" dirty="0">
              <a:solidFill>
                <a:srgbClr val="6633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838200"/>
            <a:ext cx="8991600" cy="563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0"/>
            <a:ext cx="8733490" cy="647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3505200"/>
            <a:ext cx="3124200" cy="2971800"/>
          </a:xfrm>
          <a:noFill/>
        </p:spPr>
        <p:txBody>
          <a:bodyPr>
            <a:normAutofit fontScale="90000"/>
          </a:bodyPr>
          <a:lstStyle/>
          <a:p>
            <a:r>
              <a:rPr lang="sr-Cyrl-RS" sz="2800" b="1" i="1" dirty="0" smtClean="0">
                <a:solidFill>
                  <a:srgbClr val="FFFF00"/>
                </a:solidFill>
              </a:rPr>
              <a:t>Учитељи отварају врата,</a:t>
            </a:r>
            <a:br>
              <a:rPr lang="sr-Cyrl-RS" sz="2800" b="1" i="1" dirty="0" smtClean="0">
                <a:solidFill>
                  <a:srgbClr val="FFFF00"/>
                </a:solidFill>
              </a:rPr>
            </a:br>
            <a:r>
              <a:rPr lang="sr-Cyrl-RS" sz="2800" b="1" i="1" dirty="0" smtClean="0">
                <a:solidFill>
                  <a:srgbClr val="FFFF00"/>
                </a:solidFill>
              </a:rPr>
              <a:t> али ви морате сами ући.</a:t>
            </a:r>
            <a:br>
              <a:rPr lang="sr-Cyrl-RS" sz="2800" b="1" i="1" dirty="0" smtClean="0">
                <a:solidFill>
                  <a:srgbClr val="FFFF00"/>
                </a:solidFill>
              </a:rPr>
            </a:br>
            <a:r>
              <a:rPr lang="sr-Cyrl-RS" sz="2200" b="1" i="1" dirty="0" smtClean="0">
                <a:solidFill>
                  <a:srgbClr val="FFFF00"/>
                </a:solidFill>
              </a:rPr>
              <a:t>(Кинеска пословица-мале мудрости најмногољудније нације)</a:t>
            </a:r>
            <a:endParaRPr lang="en-US" sz="2200" b="1" i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77000" y="6096000"/>
            <a:ext cx="22860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i="1" dirty="0" smtClean="0">
                <a:solidFill>
                  <a:srgbClr val="FF0000"/>
                </a:solidFill>
              </a:rPr>
              <a:t>Крај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172200" cy="609600"/>
          </a:xfrm>
        </p:spPr>
        <p:txBody>
          <a:bodyPr>
            <a:normAutofit fontScale="90000"/>
          </a:bodyPr>
          <a:lstStyle/>
          <a:p>
            <a:r>
              <a:rPr lang="sr-Cyrl-RS" b="1" dirty="0" smtClean="0"/>
              <a:t>Пораст броја становника</a:t>
            </a:r>
            <a:endParaRPr lang="en-US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0"/>
            <a:ext cx="8229600" cy="52578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209800" y="5334000"/>
            <a:ext cx="4953000" cy="1295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rgbClr val="663300"/>
                </a:solidFill>
              </a:rPr>
              <a:t>Пораст броја становника  по државама и регијама </a:t>
            </a:r>
          </a:p>
          <a:p>
            <a:pPr algn="ctr"/>
            <a:r>
              <a:rPr lang="sr-Cyrl-RS" sz="2400" b="1" dirty="0" smtClean="0">
                <a:solidFill>
                  <a:srgbClr val="663300"/>
                </a:solidFill>
              </a:rPr>
              <a:t>( стопа раста, 2014.г)</a:t>
            </a:r>
            <a:endParaRPr lang="en-US" sz="2400" b="1" dirty="0">
              <a:solidFill>
                <a:srgbClr val="6633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18732" y="76200"/>
            <a:ext cx="2949068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sr-Cyrl-RS" b="1" dirty="0" smtClean="0"/>
              <a:t>Пораст броја становника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1981200"/>
          </a:xfrm>
        </p:spPr>
        <p:txBody>
          <a:bodyPr>
            <a:normAutofit lnSpcReduction="10000"/>
          </a:bodyPr>
          <a:lstStyle/>
          <a:p>
            <a:r>
              <a:rPr lang="sr-Cyrl-RS" dirty="0" smtClean="0">
                <a:solidFill>
                  <a:srgbClr val="391E09"/>
                </a:solidFill>
              </a:rPr>
              <a:t>Највећу стопу раста становништва:</a:t>
            </a:r>
          </a:p>
          <a:p>
            <a:pPr>
              <a:buNone/>
            </a:pPr>
            <a:r>
              <a:rPr lang="sr-Cyrl-RS" b="1" dirty="0" smtClean="0">
                <a:solidFill>
                  <a:srgbClr val="FF0000"/>
                </a:solidFill>
              </a:rPr>
              <a:t>    Либан (9,37%)</a:t>
            </a:r>
            <a:r>
              <a:rPr lang="sr-Cyrl-RS" dirty="0" smtClean="0">
                <a:solidFill>
                  <a:srgbClr val="391E09"/>
                </a:solidFill>
              </a:rPr>
              <a:t>, Зимбабве (4,36%), Јужни Судан (4,12%), Јордан, Катар, Малави, Нигер, Бурунди, Уганда и Либија (до 3%)</a:t>
            </a:r>
          </a:p>
          <a:p>
            <a:pPr>
              <a:buNone/>
            </a:pPr>
            <a:endParaRPr lang="sr-Cyrl-RS" b="1" dirty="0" smtClean="0">
              <a:solidFill>
                <a:srgbClr val="391E09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743201"/>
            <a:ext cx="65024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7010400" y="5943600"/>
            <a:ext cx="20574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rgbClr val="FF0000"/>
                </a:solidFill>
              </a:rPr>
              <a:t>Либанска породица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sr-Cyrl-RS" b="1" dirty="0" smtClean="0"/>
              <a:t>Природно кретање становништва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15000"/>
          </a:xfrm>
        </p:spPr>
        <p:txBody>
          <a:bodyPr>
            <a:normAutofit fontScale="85000" lnSpcReduction="20000"/>
          </a:bodyPr>
          <a:lstStyle/>
          <a:p>
            <a:r>
              <a:rPr lang="sr-Cyrl-RS" dirty="0" smtClean="0">
                <a:solidFill>
                  <a:srgbClr val="FF0000"/>
                </a:solidFill>
              </a:rPr>
              <a:t>Наталитет</a:t>
            </a:r>
            <a:r>
              <a:rPr lang="sr-Cyrl-RS" dirty="0" smtClean="0"/>
              <a:t>-број живорођених у одређеном временском раздобљу у једној години</a:t>
            </a:r>
          </a:p>
          <a:p>
            <a:r>
              <a:rPr lang="sr-Cyrl-RS" dirty="0" smtClean="0">
                <a:solidFill>
                  <a:srgbClr val="FF0000"/>
                </a:solidFill>
              </a:rPr>
              <a:t>Морталитет</a:t>
            </a:r>
            <a:r>
              <a:rPr lang="sr-Cyrl-RS" dirty="0" smtClean="0"/>
              <a:t>-број умрлих у одређеном временском раздобљу у једној години</a:t>
            </a:r>
          </a:p>
          <a:p>
            <a:r>
              <a:rPr lang="sr-Cyrl-RS" dirty="0" smtClean="0">
                <a:solidFill>
                  <a:srgbClr val="FF0000"/>
                </a:solidFill>
              </a:rPr>
              <a:t>Природни прираштај</a:t>
            </a:r>
            <a:r>
              <a:rPr lang="sr-Cyrl-RS" dirty="0" smtClean="0"/>
              <a:t>-разлика између наталитета и морталитета (стопа на 1000ст)</a:t>
            </a:r>
          </a:p>
          <a:p>
            <a:r>
              <a:rPr lang="sr-Cyrl-RS" dirty="0" smtClean="0">
                <a:solidFill>
                  <a:srgbClr val="FF0000"/>
                </a:solidFill>
              </a:rPr>
              <a:t>Стопа наталитета</a:t>
            </a:r>
            <a:r>
              <a:rPr lang="sr-Cyrl-RS" dirty="0" smtClean="0"/>
              <a:t>-број живорођених на 1000ст изражен у промилима (</a:t>
            </a:r>
            <a:r>
              <a:rPr lang="en-US" dirty="0" smtClean="0"/>
              <a:t>‰</a:t>
            </a:r>
            <a:r>
              <a:rPr lang="sr-Cyrl-RS" dirty="0" smtClean="0"/>
              <a:t>)</a:t>
            </a:r>
          </a:p>
          <a:p>
            <a:r>
              <a:rPr lang="sr-Cyrl-RS" dirty="0" smtClean="0">
                <a:solidFill>
                  <a:srgbClr val="FF0000"/>
                </a:solidFill>
              </a:rPr>
              <a:t>Стопа  морталитета</a:t>
            </a:r>
            <a:r>
              <a:rPr lang="sr-Cyrl-RS" dirty="0" smtClean="0"/>
              <a:t>-број умрлих на 1000ст изражен у промилима (</a:t>
            </a:r>
            <a:r>
              <a:rPr lang="en-US" dirty="0" smtClean="0"/>
              <a:t>‰</a:t>
            </a:r>
            <a:r>
              <a:rPr lang="sr-Cyrl-RS" dirty="0" smtClean="0"/>
              <a:t>)</a:t>
            </a:r>
          </a:p>
          <a:p>
            <a:r>
              <a:rPr lang="sr-Cyrl-RS" dirty="0" smtClean="0">
                <a:solidFill>
                  <a:srgbClr val="FF0000"/>
                </a:solidFill>
              </a:rPr>
              <a:t>Стопа фертилитета</a:t>
            </a:r>
            <a:r>
              <a:rPr lang="sr-Cyrl-RS" dirty="0" smtClean="0"/>
              <a:t>-просечан број живорођених које би родила жена током свог плодног доба (15-49 г)</a:t>
            </a:r>
          </a:p>
          <a:p>
            <a:r>
              <a:rPr lang="sr-Cyrl-RS" dirty="0" smtClean="0">
                <a:solidFill>
                  <a:srgbClr val="FF0000"/>
                </a:solidFill>
              </a:rPr>
              <a:t>Фактори утицаја</a:t>
            </a:r>
            <a:r>
              <a:rPr lang="sr-Cyrl-RS" dirty="0" smtClean="0">
                <a:solidFill>
                  <a:srgbClr val="391E09"/>
                </a:solidFill>
              </a:rPr>
              <a:t>:</a:t>
            </a:r>
            <a:r>
              <a:rPr lang="sr-Cyrl-RS" dirty="0" smtClean="0">
                <a:solidFill>
                  <a:srgbClr val="FF0000"/>
                </a:solidFill>
              </a:rPr>
              <a:t> </a:t>
            </a:r>
            <a:r>
              <a:rPr lang="sr-Cyrl-RS" dirty="0" smtClean="0"/>
              <a:t>биолошки, друштвено-економски, културни и психолошки.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65727" y="5715000"/>
            <a:ext cx="1902073" cy="1189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sr-Cyrl-RS" b="1" dirty="0" smtClean="0"/>
              <a:t>Природно кретање становништва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686800" cy="4343399"/>
          </a:xfrm>
        </p:spPr>
        <p:txBody>
          <a:bodyPr>
            <a:normAutofit fontScale="70000" lnSpcReduction="20000"/>
          </a:bodyPr>
          <a:lstStyle/>
          <a:p>
            <a:r>
              <a:rPr lang="sr-Cyrl-RS" sz="4000" b="1" dirty="0" smtClean="0">
                <a:solidFill>
                  <a:srgbClr val="FF0000"/>
                </a:solidFill>
              </a:rPr>
              <a:t>Стопа наталитета на светском нивоу:18,7 ‰</a:t>
            </a:r>
          </a:p>
          <a:p>
            <a:r>
              <a:rPr lang="sr-Cyrl-RS" sz="4000" dirty="0" smtClean="0"/>
              <a:t>Висока стопа наталитета:&gt;25‰(Африка)</a:t>
            </a:r>
          </a:p>
          <a:p>
            <a:r>
              <a:rPr lang="sr-Cyrl-RS" sz="4000" dirty="0" smtClean="0"/>
              <a:t>Умерена стопа наталитета:16-25 ‰</a:t>
            </a:r>
          </a:p>
          <a:p>
            <a:pPr>
              <a:buNone/>
            </a:pPr>
            <a:r>
              <a:rPr lang="sr-Cyrl-RS" sz="4000" dirty="0" smtClean="0"/>
              <a:t>    (Азија, Латинска Америка,Аустралија и Океанија) </a:t>
            </a:r>
          </a:p>
          <a:p>
            <a:r>
              <a:rPr lang="sr-Cyrl-RS" sz="4000" dirty="0" smtClean="0"/>
              <a:t>Ниска стопа наталитета: до 15 ‰ (Англоамерика, Европа)</a:t>
            </a:r>
          </a:p>
          <a:p>
            <a:r>
              <a:rPr lang="sr-Cyrl-RS" sz="4000" b="1" dirty="0" smtClean="0">
                <a:solidFill>
                  <a:srgbClr val="391E09"/>
                </a:solidFill>
              </a:rPr>
              <a:t>Највећу стопу наталитета: </a:t>
            </a:r>
            <a:r>
              <a:rPr lang="sr-Cyrl-RS" sz="4000" b="1" dirty="0" smtClean="0">
                <a:solidFill>
                  <a:srgbClr val="FF0000"/>
                </a:solidFill>
              </a:rPr>
              <a:t>Нигер (46,12‰)</a:t>
            </a:r>
            <a:r>
              <a:rPr lang="sr-Cyrl-RS" sz="4000" b="1" dirty="0" smtClean="0">
                <a:solidFill>
                  <a:srgbClr val="391E09"/>
                </a:solidFill>
              </a:rPr>
              <a:t>, Мали (45,53‰), Уганда (44,17‰), Замбија, Буркина Фасо, Бурунди, Малави, Сомалија, Ангола, Афганистан (38-43‰)</a:t>
            </a:r>
          </a:p>
          <a:p>
            <a:pPr>
              <a:buNone/>
            </a:pPr>
            <a:r>
              <a:rPr lang="sr-Cyrl-RS" dirty="0" smtClean="0"/>
              <a:t>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1" y="4244949"/>
            <a:ext cx="3733800" cy="248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81200" y="4367720"/>
            <a:ext cx="3429000" cy="233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1913</TotalTime>
  <Words>2398</Words>
  <Application>Microsoft Office PowerPoint</Application>
  <PresentationFormat>On-screen Show (4:3)</PresentationFormat>
  <Paragraphs>312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Slide 1</vt:lpstr>
      <vt:lpstr>Број становника</vt:lpstr>
      <vt:lpstr>Број становника 7 175 000 000 (јули 2014) </vt:lpstr>
      <vt:lpstr>Број становника</vt:lpstr>
      <vt:lpstr>Пораст броја становника за последњих 5000 година</vt:lpstr>
      <vt:lpstr>Пораст броја становника</vt:lpstr>
      <vt:lpstr>Пораст броја становника</vt:lpstr>
      <vt:lpstr>Природно кретање становништва</vt:lpstr>
      <vt:lpstr>Природно кретање становништва</vt:lpstr>
      <vt:lpstr>Природно кретање становништва</vt:lpstr>
      <vt:lpstr>Природно кретање становништва</vt:lpstr>
      <vt:lpstr>“Нестанак”становништва(депопулација)</vt:lpstr>
      <vt:lpstr>Природно кретање становништва</vt:lpstr>
      <vt:lpstr>Демографска експлозија</vt:lpstr>
      <vt:lpstr>Демографска експлозија</vt:lpstr>
      <vt:lpstr>Механичко кретање становништва-миграција</vt:lpstr>
      <vt:lpstr>МИГРАЦИЈЕ</vt:lpstr>
      <vt:lpstr>МИГРАЦИЈЕ</vt:lpstr>
      <vt:lpstr>МИГРАЦИЈЕ</vt:lpstr>
      <vt:lpstr>МИГРАЦИЈЕ СТАНОВНИШТВА ОД 1500.г Прве велике миграције започињу периодом Великих географских открића. У 19. веку и првој половини 20. века из Европе у Северну и Јужну Америку и Аустралију  се иселило вишеод 50 милиона људи.</vt:lpstr>
      <vt:lpstr>МИГРАЦИЈЕ</vt:lpstr>
      <vt:lpstr>ВРСТЕ МИГРАЦИЈА</vt:lpstr>
      <vt:lpstr>Додела бесплатног земљишта у Орегону (САД)</vt:lpstr>
      <vt:lpstr>Борба Индије за самосталност , грађански рат и подела на три државе</vt:lpstr>
      <vt:lpstr>ВРСТЕ МИГРАЦИЈА </vt:lpstr>
      <vt:lpstr>Врсте миграција</vt:lpstr>
      <vt:lpstr>УЗРОЦИ МИГРАЦИЈА</vt:lpstr>
      <vt:lpstr>ЕКОНОМСКИ УЗРОЦИ МИГРАЦИЈА</vt:lpstr>
      <vt:lpstr>Последице миграција</vt:lpstr>
      <vt:lpstr>Распоред становништва на Земљи</vt:lpstr>
      <vt:lpstr>Распоред становништва на Земљи</vt:lpstr>
      <vt:lpstr>Распоред становништва на Земљи</vt:lpstr>
      <vt:lpstr>Распоред становништва на Земљи</vt:lpstr>
      <vt:lpstr>Распоред становништва на Земљи</vt:lpstr>
      <vt:lpstr>Распоред становништва на Земљи</vt:lpstr>
      <vt:lpstr>Распоред становништва на Земљи</vt:lpstr>
      <vt:lpstr>Распоред становништва на  Земљи</vt:lpstr>
      <vt:lpstr>Распоред становништва на  Земљи</vt:lpstr>
      <vt:lpstr>Распоред становништва на  Земљи</vt:lpstr>
      <vt:lpstr>Структуре становништва</vt:lpstr>
      <vt:lpstr>Slide 41</vt:lpstr>
      <vt:lpstr>Расна структура</vt:lpstr>
      <vt:lpstr>ЕТНИЧКИ САСТАВ И ЈЕЗИЦИ</vt:lpstr>
      <vt:lpstr>Религије</vt:lpstr>
      <vt:lpstr>ХРИШЋАНСТВО</vt:lpstr>
      <vt:lpstr>ислам</vt:lpstr>
      <vt:lpstr>ХИНДУИЗАМ (БРАМАНИЗАМ)</vt:lpstr>
      <vt:lpstr>БУДИЗАМ</vt:lpstr>
      <vt:lpstr>Slide 49</vt:lpstr>
      <vt:lpstr>Образовна структура </vt:lpstr>
      <vt:lpstr>Писменост светског становништва</vt:lpstr>
      <vt:lpstr>Учитељи отварају врата,  али ви морате сами ући. (Кинеска пословица-мале мудрости најмногољудније нације)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Laptop</dc:creator>
  <cp:lastModifiedBy>Laptop</cp:lastModifiedBy>
  <cp:revision>183</cp:revision>
  <dcterms:created xsi:type="dcterms:W3CDTF">2014-11-17T12:32:06Z</dcterms:created>
  <dcterms:modified xsi:type="dcterms:W3CDTF">2014-11-29T17:45:09Z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